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6" r:id="rId1"/>
  </p:sldMasterIdLst>
  <p:notesMasterIdLst>
    <p:notesMasterId r:id="rId43"/>
  </p:notesMasterIdLst>
  <p:sldIdLst>
    <p:sldId id="256" r:id="rId2"/>
    <p:sldId id="286" r:id="rId3"/>
    <p:sldId id="289" r:id="rId4"/>
    <p:sldId id="294" r:id="rId5"/>
    <p:sldId id="291" r:id="rId6"/>
    <p:sldId id="292" r:id="rId7"/>
    <p:sldId id="265" r:id="rId8"/>
    <p:sldId id="257" r:id="rId9"/>
    <p:sldId id="269" r:id="rId10"/>
    <p:sldId id="303" r:id="rId11"/>
    <p:sldId id="302" r:id="rId12"/>
    <p:sldId id="287" r:id="rId13"/>
    <p:sldId id="288" r:id="rId14"/>
    <p:sldId id="285" r:id="rId15"/>
    <p:sldId id="264" r:id="rId16"/>
    <p:sldId id="263" r:id="rId17"/>
    <p:sldId id="258" r:id="rId18"/>
    <p:sldId id="274" r:id="rId19"/>
    <p:sldId id="298" r:id="rId20"/>
    <p:sldId id="276" r:id="rId21"/>
    <p:sldId id="300" r:id="rId22"/>
    <p:sldId id="299" r:id="rId23"/>
    <p:sldId id="279" r:id="rId24"/>
    <p:sldId id="272" r:id="rId25"/>
    <p:sldId id="278" r:id="rId26"/>
    <p:sldId id="275" r:id="rId27"/>
    <p:sldId id="293" r:id="rId28"/>
    <p:sldId id="267" r:id="rId29"/>
    <p:sldId id="271" r:id="rId30"/>
    <p:sldId id="270" r:id="rId31"/>
    <p:sldId id="281" r:id="rId32"/>
    <p:sldId id="277" r:id="rId33"/>
    <p:sldId id="283" r:id="rId34"/>
    <p:sldId id="273" r:id="rId35"/>
    <p:sldId id="301" r:id="rId36"/>
    <p:sldId id="260" r:id="rId37"/>
    <p:sldId id="262" r:id="rId38"/>
    <p:sldId id="261" r:id="rId39"/>
    <p:sldId id="268" r:id="rId40"/>
    <p:sldId id="284" r:id="rId41"/>
    <p:sldId id="295"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posal" id="{C1C348F2-2D4A-8848-9AA9-4E6C166BE940}">
          <p14:sldIdLst>
            <p14:sldId id="256"/>
            <p14:sldId id="286"/>
            <p14:sldId id="289"/>
            <p14:sldId id="294"/>
            <p14:sldId id="291"/>
            <p14:sldId id="292"/>
            <p14:sldId id="265"/>
            <p14:sldId id="257"/>
            <p14:sldId id="269"/>
            <p14:sldId id="303"/>
            <p14:sldId id="302"/>
            <p14:sldId id="287"/>
            <p14:sldId id="288"/>
            <p14:sldId id="285"/>
            <p14:sldId id="264"/>
            <p14:sldId id="263"/>
            <p14:sldId id="258"/>
            <p14:sldId id="274"/>
            <p14:sldId id="298"/>
            <p14:sldId id="276"/>
            <p14:sldId id="300"/>
            <p14:sldId id="299"/>
            <p14:sldId id="279"/>
            <p14:sldId id="272"/>
            <p14:sldId id="278"/>
            <p14:sldId id="275"/>
            <p14:sldId id="293"/>
            <p14:sldId id="267"/>
            <p14:sldId id="271"/>
            <p14:sldId id="270"/>
            <p14:sldId id="281"/>
            <p14:sldId id="277"/>
            <p14:sldId id="283"/>
            <p14:sldId id="273"/>
            <p14:sldId id="301"/>
            <p14:sldId id="260"/>
            <p14:sldId id="262"/>
            <p14:sldId id="261"/>
            <p14:sldId id="268"/>
            <p14:sldId id="284"/>
          </p14:sldIdLst>
        </p14:section>
        <p14:section name="Dessertation" id="{2C638643-F6A3-324B-94FC-51BC1D63925B}">
          <p14:sldIdLst>
            <p14:sldId id="295"/>
          </p14:sldIdLst>
        </p14:section>
        <p14:section name="Ideas" id="{BC74FB5B-135E-9E4E-AD1D-20FADE7DE4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eongan Kwon" initials="K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035"/>
    <p:restoredTop sz="78094"/>
  </p:normalViewPr>
  <p:slideViewPr>
    <p:cSldViewPr snapToGrid="0" snapToObjects="1">
      <p:cViewPr>
        <p:scale>
          <a:sx n="72" d="100"/>
          <a:sy n="72" d="100"/>
        </p:scale>
        <p:origin x="1040" y="240"/>
      </p:cViewPr>
      <p:guideLst/>
    </p:cSldViewPr>
  </p:slideViewPr>
  <p:outlineViewPr>
    <p:cViewPr>
      <p:scale>
        <a:sx n="33" d="100"/>
        <a:sy n="33" d="100"/>
      </p:scale>
      <p:origin x="0" y="0"/>
    </p:cViewPr>
  </p:outlineViewPr>
  <p:notesTextViewPr>
    <p:cViewPr>
      <p:scale>
        <a:sx n="120" d="100"/>
        <a:sy n="120" d="100"/>
      </p:scale>
      <p:origin x="0" y="0"/>
    </p:cViewPr>
  </p:notesTextViewPr>
  <p:sorterViewPr>
    <p:cViewPr>
      <p:scale>
        <a:sx n="80" d="100"/>
        <a:sy n="80" d="100"/>
      </p:scale>
      <p:origin x="0" y="0"/>
    </p:cViewPr>
  </p:sorterViewPr>
  <p:notesViewPr>
    <p:cSldViewPr snapToGrid="0" snapToObjects="1">
      <p:cViewPr>
        <p:scale>
          <a:sx n="177" d="100"/>
          <a:sy n="177" d="100"/>
        </p:scale>
        <p:origin x="1128" y="-1640"/>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commentAuthors" Target="commentAuthors.xml"/><Relationship Id="rId4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7C71B-1511-EA4D-98AA-F0B32F73C270}" type="doc">
      <dgm:prSet loTypeId="urn:microsoft.com/office/officeart/2005/8/layout/hProcess11" loCatId="" qsTypeId="urn:microsoft.com/office/officeart/2005/8/quickstyle/simple2" qsCatId="simple" csTypeId="urn:microsoft.com/office/officeart/2005/8/colors/accent1_2" csCatId="accent1" phldr="1"/>
      <dgm:spPr/>
      <dgm:t>
        <a:bodyPr/>
        <a:lstStyle/>
        <a:p>
          <a:endParaRPr lang="en-US"/>
        </a:p>
      </dgm:t>
    </dgm:pt>
    <dgm:pt modelId="{3D0B8208-7308-CA45-8D9B-E803CFDED966}">
      <dgm:prSet phldrT="[Text]"/>
      <dgm:spPr/>
      <dgm:t>
        <a:bodyPr/>
        <a:lstStyle/>
        <a:p>
          <a:r>
            <a:rPr lang="en-US" dirty="0" smtClean="0"/>
            <a:t>Fall 2011</a:t>
          </a:r>
          <a:endParaRPr lang="en-US" dirty="0"/>
        </a:p>
      </dgm:t>
    </dgm:pt>
    <dgm:pt modelId="{30478E61-F62A-2445-8E97-F4D463CAB3A8}" type="parTrans" cxnId="{3112B642-A744-E748-B3A8-C1F9D2FC11A6}">
      <dgm:prSet/>
      <dgm:spPr/>
      <dgm:t>
        <a:bodyPr/>
        <a:lstStyle/>
        <a:p>
          <a:endParaRPr lang="en-US"/>
        </a:p>
      </dgm:t>
    </dgm:pt>
    <dgm:pt modelId="{77732B1B-6554-E148-873E-34DDE1169395}" type="sibTrans" cxnId="{3112B642-A744-E748-B3A8-C1F9D2FC11A6}">
      <dgm:prSet/>
      <dgm:spPr/>
      <dgm:t>
        <a:bodyPr/>
        <a:lstStyle/>
        <a:p>
          <a:endParaRPr lang="en-US"/>
        </a:p>
      </dgm:t>
    </dgm:pt>
    <dgm:pt modelId="{9E2299D4-6776-7E47-9F1F-D111AEC0D028}">
      <dgm:prSet phldrT="[Text]"/>
      <dgm:spPr/>
      <dgm:t>
        <a:bodyPr/>
        <a:lstStyle/>
        <a:p>
          <a:r>
            <a:rPr lang="en-US" dirty="0" smtClean="0"/>
            <a:t>Started my PhD</a:t>
          </a:r>
          <a:endParaRPr lang="en-US" dirty="0"/>
        </a:p>
      </dgm:t>
    </dgm:pt>
    <dgm:pt modelId="{38E2D86E-6063-AA4A-B76D-66003EEE4A8F}" type="parTrans" cxnId="{8CE0BD78-A3AC-3D4C-B225-EB84306EBA31}">
      <dgm:prSet/>
      <dgm:spPr/>
      <dgm:t>
        <a:bodyPr/>
        <a:lstStyle/>
        <a:p>
          <a:endParaRPr lang="en-US"/>
        </a:p>
      </dgm:t>
    </dgm:pt>
    <dgm:pt modelId="{27B3F665-AF2F-2D46-A133-CD3176BCE009}" type="sibTrans" cxnId="{8CE0BD78-A3AC-3D4C-B225-EB84306EBA31}">
      <dgm:prSet/>
      <dgm:spPr/>
      <dgm:t>
        <a:bodyPr/>
        <a:lstStyle/>
        <a:p>
          <a:endParaRPr lang="en-US"/>
        </a:p>
      </dgm:t>
    </dgm:pt>
    <dgm:pt modelId="{28C8CF04-EF8B-964D-B42E-EA8D531903D2}">
      <dgm:prSet phldrT="[Text]"/>
      <dgm:spPr/>
      <dgm:t>
        <a:bodyPr/>
        <a:lstStyle/>
        <a:p>
          <a:r>
            <a:rPr lang="en-US" dirty="0" smtClean="0"/>
            <a:t>Fall 2013</a:t>
          </a:r>
          <a:endParaRPr lang="en-US" dirty="0"/>
        </a:p>
      </dgm:t>
    </dgm:pt>
    <dgm:pt modelId="{2F26239E-9C6E-8143-8B17-8715631B7754}" type="parTrans" cxnId="{59F109AB-91B3-F843-B46C-0D09568EA395}">
      <dgm:prSet/>
      <dgm:spPr/>
      <dgm:t>
        <a:bodyPr/>
        <a:lstStyle/>
        <a:p>
          <a:endParaRPr lang="en-US"/>
        </a:p>
      </dgm:t>
    </dgm:pt>
    <dgm:pt modelId="{31F2B9E1-FF5E-D34D-BEDA-4C9AB86D8095}" type="sibTrans" cxnId="{59F109AB-91B3-F843-B46C-0D09568EA395}">
      <dgm:prSet/>
      <dgm:spPr/>
      <dgm:t>
        <a:bodyPr/>
        <a:lstStyle/>
        <a:p>
          <a:endParaRPr lang="en-US"/>
        </a:p>
      </dgm:t>
    </dgm:pt>
    <dgm:pt modelId="{7E48A2A2-4096-A249-B0D9-7349CFCA1880}">
      <dgm:prSet phldrT="[Text]"/>
      <dgm:spPr/>
      <dgm:t>
        <a:bodyPr/>
        <a:lstStyle/>
        <a:p>
          <a:r>
            <a:rPr lang="en-US" dirty="0" smtClean="0"/>
            <a:t>iPhone app</a:t>
          </a:r>
          <a:endParaRPr lang="en-US" dirty="0"/>
        </a:p>
      </dgm:t>
    </dgm:pt>
    <dgm:pt modelId="{1913952A-54D6-5D44-954C-034EA8DBCBC9}" type="parTrans" cxnId="{331D09F5-C6BD-CF45-A30D-948061198B10}">
      <dgm:prSet/>
      <dgm:spPr/>
      <dgm:t>
        <a:bodyPr/>
        <a:lstStyle/>
        <a:p>
          <a:endParaRPr lang="en-US"/>
        </a:p>
      </dgm:t>
    </dgm:pt>
    <dgm:pt modelId="{CA194531-0CF2-6A4A-986A-5693EEBF4CCD}" type="sibTrans" cxnId="{331D09F5-C6BD-CF45-A30D-948061198B10}">
      <dgm:prSet/>
      <dgm:spPr/>
      <dgm:t>
        <a:bodyPr/>
        <a:lstStyle/>
        <a:p>
          <a:endParaRPr lang="en-US"/>
        </a:p>
      </dgm:t>
    </dgm:pt>
    <dgm:pt modelId="{41A490A2-519D-AF44-A671-21645CF6D3B6}">
      <dgm:prSet phldrT="[Text]"/>
      <dgm:spPr/>
      <dgm:t>
        <a:bodyPr/>
        <a:lstStyle/>
        <a:p>
          <a:pPr lvl="0" algn="l" defTabSz="844550">
            <a:lnSpc>
              <a:spcPct val="90000"/>
            </a:lnSpc>
            <a:spcBef>
              <a:spcPct val="0"/>
            </a:spcBef>
            <a:spcAft>
              <a:spcPct val="35000"/>
            </a:spcAft>
          </a:pPr>
          <a:r>
            <a:rPr lang="en-US" dirty="0" smtClean="0"/>
            <a:t>Graduation</a:t>
          </a:r>
          <a:endParaRPr lang="en-US" dirty="0"/>
        </a:p>
      </dgm:t>
    </dgm:pt>
    <dgm:pt modelId="{DAA64078-1647-A748-949A-25D0E40B4F29}" type="parTrans" cxnId="{7E061E30-24A9-9541-A4F2-0BB21F2AFF33}">
      <dgm:prSet/>
      <dgm:spPr/>
      <dgm:t>
        <a:bodyPr/>
        <a:lstStyle/>
        <a:p>
          <a:endParaRPr lang="en-US"/>
        </a:p>
      </dgm:t>
    </dgm:pt>
    <dgm:pt modelId="{A66BBC2D-CB97-CE4F-B8CF-D81B38B5E914}" type="sibTrans" cxnId="{7E061E30-24A9-9541-A4F2-0BB21F2AFF33}">
      <dgm:prSet/>
      <dgm:spPr/>
      <dgm:t>
        <a:bodyPr/>
        <a:lstStyle/>
        <a:p>
          <a:endParaRPr lang="en-US"/>
        </a:p>
      </dgm:t>
    </dgm:pt>
    <dgm:pt modelId="{3E66EBDA-1608-4447-B1B8-2C2B24E625A8}">
      <dgm:prSet/>
      <dgm:spPr/>
      <dgm:t>
        <a:bodyPr/>
        <a:lstStyle/>
        <a:p>
          <a:r>
            <a:rPr lang="en-US" dirty="0" smtClean="0"/>
            <a:t>Fall 2015</a:t>
          </a:r>
          <a:endParaRPr lang="en-US" dirty="0"/>
        </a:p>
      </dgm:t>
    </dgm:pt>
    <dgm:pt modelId="{40E0BAE5-B638-4347-837D-53873427BFF4}" type="parTrans" cxnId="{045AB048-2BB8-FF43-8D5F-F4D02D9FD46C}">
      <dgm:prSet/>
      <dgm:spPr/>
      <dgm:t>
        <a:bodyPr/>
        <a:lstStyle/>
        <a:p>
          <a:endParaRPr lang="en-US"/>
        </a:p>
      </dgm:t>
    </dgm:pt>
    <dgm:pt modelId="{8C815860-4D5A-B746-A6C3-9FE1A4E6C7EC}" type="sibTrans" cxnId="{045AB048-2BB8-FF43-8D5F-F4D02D9FD46C}">
      <dgm:prSet/>
      <dgm:spPr/>
      <dgm:t>
        <a:bodyPr/>
        <a:lstStyle/>
        <a:p>
          <a:endParaRPr lang="en-US"/>
        </a:p>
      </dgm:t>
    </dgm:pt>
    <dgm:pt modelId="{18AFFD78-0A50-734A-9883-4A09D06299DC}">
      <dgm:prSet/>
      <dgm:spPr/>
      <dgm:t>
        <a:bodyPr/>
        <a:lstStyle/>
        <a:p>
          <a:r>
            <a:rPr lang="en-US" dirty="0" smtClean="0"/>
            <a:t>Fall 2012</a:t>
          </a:r>
          <a:endParaRPr lang="en-US" dirty="0"/>
        </a:p>
      </dgm:t>
    </dgm:pt>
    <dgm:pt modelId="{289F11A9-ACFE-1648-BC18-617B3809163F}" type="parTrans" cxnId="{112F8F13-6547-D546-9252-C7EAE4AB07D5}">
      <dgm:prSet/>
      <dgm:spPr/>
      <dgm:t>
        <a:bodyPr/>
        <a:lstStyle/>
        <a:p>
          <a:endParaRPr lang="en-US"/>
        </a:p>
      </dgm:t>
    </dgm:pt>
    <dgm:pt modelId="{967EE32B-5609-8C45-87F5-9D1D6EEA09D4}" type="sibTrans" cxnId="{112F8F13-6547-D546-9252-C7EAE4AB07D5}">
      <dgm:prSet/>
      <dgm:spPr/>
      <dgm:t>
        <a:bodyPr/>
        <a:lstStyle/>
        <a:p>
          <a:endParaRPr lang="en-US"/>
        </a:p>
      </dgm:t>
    </dgm:pt>
    <dgm:pt modelId="{F9A23732-1FA3-7D41-8BED-CA4FC1A1861C}">
      <dgm:prSet/>
      <dgm:spPr/>
      <dgm:t>
        <a:bodyPr/>
        <a:lstStyle/>
        <a:p>
          <a:r>
            <a:rPr lang="en-US" dirty="0" smtClean="0"/>
            <a:t>User Portrait</a:t>
          </a:r>
          <a:endParaRPr lang="en-US" dirty="0"/>
        </a:p>
      </dgm:t>
    </dgm:pt>
    <dgm:pt modelId="{2448130F-17DF-EF40-83EA-0E5608A05E6A}" type="parTrans" cxnId="{CCF99F44-44A1-8641-9EA2-69C791E3F25E}">
      <dgm:prSet/>
      <dgm:spPr/>
      <dgm:t>
        <a:bodyPr/>
        <a:lstStyle/>
        <a:p>
          <a:endParaRPr lang="en-US"/>
        </a:p>
      </dgm:t>
    </dgm:pt>
    <dgm:pt modelId="{349F5F2E-F6A1-BA4B-A292-2F7939A67E86}" type="sibTrans" cxnId="{CCF99F44-44A1-8641-9EA2-69C791E3F25E}">
      <dgm:prSet/>
      <dgm:spPr/>
      <dgm:t>
        <a:bodyPr/>
        <a:lstStyle/>
        <a:p>
          <a:endParaRPr lang="en-US"/>
        </a:p>
      </dgm:t>
    </dgm:pt>
    <dgm:pt modelId="{CDF8DEBF-0708-194B-AD77-B8277652D6B7}">
      <dgm:prSet phldrT="[Text]"/>
      <dgm:spPr/>
      <dgm:t>
        <a:bodyPr/>
        <a:lstStyle/>
        <a:p>
          <a:r>
            <a:rPr lang="en-US" dirty="0" smtClean="0"/>
            <a:t>Scholar Plot</a:t>
          </a:r>
          <a:endParaRPr lang="en-US" dirty="0"/>
        </a:p>
      </dgm:t>
    </dgm:pt>
    <dgm:pt modelId="{59EB734C-AAC0-F74B-B3AD-84A41DE0FA4E}" type="parTrans" cxnId="{AF0C5DE4-8CF4-844C-883C-D036071A71CF}">
      <dgm:prSet/>
      <dgm:spPr/>
      <dgm:t>
        <a:bodyPr/>
        <a:lstStyle/>
        <a:p>
          <a:endParaRPr lang="en-US"/>
        </a:p>
      </dgm:t>
    </dgm:pt>
    <dgm:pt modelId="{2721F53F-EE41-CD4F-967D-CC7D2F4CEF63}" type="sibTrans" cxnId="{AF0C5DE4-8CF4-844C-883C-D036071A71CF}">
      <dgm:prSet/>
      <dgm:spPr/>
      <dgm:t>
        <a:bodyPr/>
        <a:lstStyle/>
        <a:p>
          <a:endParaRPr lang="en-US"/>
        </a:p>
      </dgm:t>
    </dgm:pt>
    <dgm:pt modelId="{BEFCFD01-A87A-0243-BD74-C698BD247069}">
      <dgm:prSet/>
      <dgm:spPr/>
      <dgm:t>
        <a:bodyPr/>
        <a:lstStyle/>
        <a:p>
          <a:r>
            <a:rPr lang="en-US" dirty="0" smtClean="0"/>
            <a:t>Proposal</a:t>
          </a:r>
          <a:endParaRPr lang="en-US" dirty="0"/>
        </a:p>
      </dgm:t>
    </dgm:pt>
    <dgm:pt modelId="{8CBDD25E-89A6-5344-AA66-F6E56CE66F44}" type="parTrans" cxnId="{50DE3CD6-E9BC-704C-83FE-D8A7BC01E66E}">
      <dgm:prSet/>
      <dgm:spPr/>
      <dgm:t>
        <a:bodyPr/>
        <a:lstStyle/>
        <a:p>
          <a:endParaRPr lang="en-US"/>
        </a:p>
      </dgm:t>
    </dgm:pt>
    <dgm:pt modelId="{55AA7972-7C90-B541-AE3D-7CC6F5DB2349}" type="sibTrans" cxnId="{50DE3CD6-E9BC-704C-83FE-D8A7BC01E66E}">
      <dgm:prSet/>
      <dgm:spPr/>
      <dgm:t>
        <a:bodyPr/>
        <a:lstStyle/>
        <a:p>
          <a:endParaRPr lang="en-US"/>
        </a:p>
      </dgm:t>
    </dgm:pt>
    <dgm:pt modelId="{99D94A74-EC62-F14B-8A8C-E5747962A894}">
      <dgm:prSet phldrT="[Text]"/>
      <dgm:spPr/>
      <dgm:t>
        <a:bodyPr/>
        <a:lstStyle/>
        <a:p>
          <a:pPr marL="114300" lvl="1" indent="0" algn="l" defTabSz="666750">
            <a:lnSpc>
              <a:spcPct val="90000"/>
            </a:lnSpc>
            <a:spcBef>
              <a:spcPct val="0"/>
            </a:spcBef>
            <a:spcAft>
              <a:spcPct val="15000"/>
            </a:spcAft>
            <a:buNone/>
          </a:pPr>
          <a:endParaRPr lang="en-US" dirty="0" smtClean="0"/>
        </a:p>
      </dgm:t>
    </dgm:pt>
    <dgm:pt modelId="{16ECEEC8-D0A0-1A49-96AA-E7E4053EABCE}" type="parTrans" cxnId="{3F240EC3-5BDC-744E-9824-EE9A424B11D4}">
      <dgm:prSet/>
      <dgm:spPr/>
      <dgm:t>
        <a:bodyPr/>
        <a:lstStyle/>
        <a:p>
          <a:endParaRPr lang="en-US"/>
        </a:p>
      </dgm:t>
    </dgm:pt>
    <dgm:pt modelId="{407A644F-B0C0-0A4D-B3C6-6E9013E07FAC}" type="sibTrans" cxnId="{3F240EC3-5BDC-744E-9824-EE9A424B11D4}">
      <dgm:prSet/>
      <dgm:spPr/>
      <dgm:t>
        <a:bodyPr/>
        <a:lstStyle/>
        <a:p>
          <a:endParaRPr lang="en-US"/>
        </a:p>
      </dgm:t>
    </dgm:pt>
    <dgm:pt modelId="{AE74B80C-B3E8-8548-9731-3ECD738038D8}">
      <dgm:prSet/>
      <dgm:spPr/>
      <dgm:t>
        <a:bodyPr/>
        <a:lstStyle/>
        <a:p>
          <a:r>
            <a:rPr lang="en-US" dirty="0" smtClean="0"/>
            <a:t>Fall 2014</a:t>
          </a:r>
          <a:endParaRPr lang="en-US" dirty="0"/>
        </a:p>
      </dgm:t>
    </dgm:pt>
    <dgm:pt modelId="{C7323C1C-973D-5D42-A76B-7DC8847BDBBB}" type="parTrans" cxnId="{E88974A0-6299-0044-B354-9FF77CB41E1D}">
      <dgm:prSet/>
      <dgm:spPr/>
      <dgm:t>
        <a:bodyPr/>
        <a:lstStyle/>
        <a:p>
          <a:endParaRPr lang="en-US"/>
        </a:p>
      </dgm:t>
    </dgm:pt>
    <dgm:pt modelId="{A0135124-1F73-934F-9DDF-BDB28187D620}" type="sibTrans" cxnId="{E88974A0-6299-0044-B354-9FF77CB41E1D}">
      <dgm:prSet/>
      <dgm:spPr/>
      <dgm:t>
        <a:bodyPr/>
        <a:lstStyle/>
        <a:p>
          <a:endParaRPr lang="en-US"/>
        </a:p>
      </dgm:t>
    </dgm:pt>
    <dgm:pt modelId="{9B4B2C8E-53DD-AC44-8930-E681FA0AF8B6}">
      <dgm:prSet/>
      <dgm:spPr/>
      <dgm:t>
        <a:bodyPr/>
        <a:lstStyle/>
        <a:p>
          <a:r>
            <a:rPr lang="en-US" dirty="0" smtClean="0"/>
            <a:t>ACM </a:t>
          </a:r>
          <a:r>
            <a:rPr lang="en-US" dirty="0" err="1" smtClean="0"/>
            <a:t>UbiComp</a:t>
          </a:r>
          <a:endParaRPr lang="en-US" dirty="0"/>
        </a:p>
      </dgm:t>
    </dgm:pt>
    <dgm:pt modelId="{8EE619E5-4471-8A4C-9081-A283FC555A22}" type="parTrans" cxnId="{52C6557A-9E08-6D41-BD93-C209D179D7B3}">
      <dgm:prSet/>
      <dgm:spPr/>
      <dgm:t>
        <a:bodyPr/>
        <a:lstStyle/>
        <a:p>
          <a:endParaRPr lang="en-US"/>
        </a:p>
      </dgm:t>
    </dgm:pt>
    <dgm:pt modelId="{2EB8ABED-CDEC-D545-AFA5-76690798AD21}" type="sibTrans" cxnId="{52C6557A-9E08-6D41-BD93-C209D179D7B3}">
      <dgm:prSet/>
      <dgm:spPr/>
      <dgm:t>
        <a:bodyPr/>
        <a:lstStyle/>
        <a:p>
          <a:endParaRPr lang="en-US"/>
        </a:p>
      </dgm:t>
    </dgm:pt>
    <dgm:pt modelId="{88BA2029-3589-3A45-BE28-E3425FFC3D2F}">
      <dgm:prSet/>
      <dgm:spPr/>
      <dgm:t>
        <a:bodyPr/>
        <a:lstStyle/>
        <a:p>
          <a:r>
            <a:rPr lang="en-US" dirty="0" smtClean="0"/>
            <a:t>IEEE VIS</a:t>
          </a:r>
          <a:endParaRPr lang="en-US" dirty="0"/>
        </a:p>
      </dgm:t>
    </dgm:pt>
    <dgm:pt modelId="{ED33EB33-4F6C-2941-838C-27E5039E197A}" type="parTrans" cxnId="{D99D1405-C4B3-2746-B3A8-956416B7A50F}">
      <dgm:prSet/>
      <dgm:spPr/>
      <dgm:t>
        <a:bodyPr/>
        <a:lstStyle/>
        <a:p>
          <a:endParaRPr lang="en-US"/>
        </a:p>
      </dgm:t>
    </dgm:pt>
    <dgm:pt modelId="{AAE382EC-19B4-2A4E-97FB-CA202733A6AE}" type="sibTrans" cxnId="{D99D1405-C4B3-2746-B3A8-956416B7A50F}">
      <dgm:prSet/>
      <dgm:spPr/>
      <dgm:t>
        <a:bodyPr/>
        <a:lstStyle/>
        <a:p>
          <a:endParaRPr lang="en-US"/>
        </a:p>
      </dgm:t>
    </dgm:pt>
    <dgm:pt modelId="{CC73A78D-5E46-E745-8004-D0CCCFCC4D79}">
      <dgm:prSet/>
      <dgm:spPr/>
      <dgm:t>
        <a:bodyPr/>
        <a:lstStyle/>
        <a:p>
          <a:r>
            <a:rPr lang="en-US" dirty="0" smtClean="0"/>
            <a:t>First</a:t>
          </a:r>
          <a:r>
            <a:rPr lang="en-US" baseline="0" dirty="0" smtClean="0"/>
            <a:t> Publication</a:t>
          </a:r>
          <a:endParaRPr lang="en-US" dirty="0"/>
        </a:p>
      </dgm:t>
    </dgm:pt>
    <dgm:pt modelId="{5B7D80DD-E0BD-E843-B61D-60852787C532}" type="parTrans" cxnId="{BB24C677-297E-744C-B7ED-E61F6E93F2E5}">
      <dgm:prSet/>
      <dgm:spPr/>
      <dgm:t>
        <a:bodyPr/>
        <a:lstStyle/>
        <a:p>
          <a:endParaRPr lang="en-US"/>
        </a:p>
      </dgm:t>
    </dgm:pt>
    <dgm:pt modelId="{02B1EA66-0B6F-644C-959C-13009E88D9ED}" type="sibTrans" cxnId="{BB24C677-297E-744C-B7ED-E61F6E93F2E5}">
      <dgm:prSet/>
      <dgm:spPr/>
      <dgm:t>
        <a:bodyPr/>
        <a:lstStyle/>
        <a:p>
          <a:endParaRPr lang="en-US"/>
        </a:p>
      </dgm:t>
    </dgm:pt>
    <dgm:pt modelId="{05547859-B79E-9B4F-B5AA-C78F32E790E3}">
      <dgm:prSet/>
      <dgm:spPr/>
      <dgm:t>
        <a:bodyPr/>
        <a:lstStyle/>
        <a:p>
          <a:r>
            <a:rPr lang="en-US" dirty="0" err="1" smtClean="0"/>
            <a:t>GRaSP</a:t>
          </a:r>
          <a:r>
            <a:rPr lang="en-US" dirty="0" smtClean="0"/>
            <a:t> Poster Presentation</a:t>
          </a:r>
          <a:endParaRPr lang="en-US" dirty="0"/>
        </a:p>
      </dgm:t>
    </dgm:pt>
    <dgm:pt modelId="{3C6F3A2E-5494-2F41-A719-6A14EF6BFA56}" type="parTrans" cxnId="{C89BF3F2-C185-D04A-A13C-6BCCC933854B}">
      <dgm:prSet/>
      <dgm:spPr/>
      <dgm:t>
        <a:bodyPr/>
        <a:lstStyle/>
        <a:p>
          <a:endParaRPr lang="en-US"/>
        </a:p>
      </dgm:t>
    </dgm:pt>
    <dgm:pt modelId="{8B3CF551-0387-B443-9B10-D61AFF96AD5C}" type="sibTrans" cxnId="{C89BF3F2-C185-D04A-A13C-6BCCC933854B}">
      <dgm:prSet/>
      <dgm:spPr/>
      <dgm:t>
        <a:bodyPr/>
        <a:lstStyle/>
        <a:p>
          <a:endParaRPr lang="en-US"/>
        </a:p>
      </dgm:t>
    </dgm:pt>
    <dgm:pt modelId="{4A11E084-E4C5-3B4F-9B07-838456963AB7}">
      <dgm:prSet/>
      <dgm:spPr/>
      <dgm:t>
        <a:bodyPr/>
        <a:lstStyle/>
        <a:p>
          <a:r>
            <a:rPr lang="en-US" dirty="0" err="1" smtClean="0"/>
            <a:t>GRaSP</a:t>
          </a:r>
          <a:r>
            <a:rPr lang="en-US" dirty="0" smtClean="0"/>
            <a:t> Poster Presentation</a:t>
          </a:r>
          <a:endParaRPr lang="en-US" dirty="0"/>
        </a:p>
      </dgm:t>
    </dgm:pt>
    <dgm:pt modelId="{F4C6F607-8BB8-9C4A-8BF2-55C790644CB3}" type="parTrans" cxnId="{809A5D0C-99FD-1447-8A1C-1FCA9AC5FCB1}">
      <dgm:prSet/>
      <dgm:spPr/>
      <dgm:t>
        <a:bodyPr/>
        <a:lstStyle/>
        <a:p>
          <a:endParaRPr lang="en-US"/>
        </a:p>
      </dgm:t>
    </dgm:pt>
    <dgm:pt modelId="{AFEC94DC-284F-C04E-81C1-0F495DF4C1AB}" type="sibTrans" cxnId="{809A5D0C-99FD-1447-8A1C-1FCA9AC5FCB1}">
      <dgm:prSet/>
      <dgm:spPr/>
      <dgm:t>
        <a:bodyPr/>
        <a:lstStyle/>
        <a:p>
          <a:endParaRPr lang="en-US"/>
        </a:p>
      </dgm:t>
    </dgm:pt>
    <dgm:pt modelId="{A83EB08D-C742-324E-BB64-4CAA677CDC8B}">
      <dgm:prSet phldrT="[Text]"/>
      <dgm:spPr/>
      <dgm:t>
        <a:bodyPr/>
        <a:lstStyle/>
        <a:p>
          <a:pPr marL="114300" lvl="1" indent="0" algn="l" defTabSz="666750">
            <a:lnSpc>
              <a:spcPct val="90000"/>
            </a:lnSpc>
            <a:spcBef>
              <a:spcPct val="0"/>
            </a:spcBef>
            <a:spcAft>
              <a:spcPct val="15000"/>
            </a:spcAft>
            <a:buNone/>
          </a:pPr>
          <a:endParaRPr lang="en-US" dirty="0"/>
        </a:p>
      </dgm:t>
    </dgm:pt>
    <dgm:pt modelId="{87DA3CE1-0D2F-1D44-8EC1-6F14DA4D6F61}" type="parTrans" cxnId="{97853CC4-CD5C-3C4F-94E1-3FD363C14731}">
      <dgm:prSet/>
      <dgm:spPr/>
      <dgm:t>
        <a:bodyPr/>
        <a:lstStyle/>
        <a:p>
          <a:endParaRPr lang="en-US"/>
        </a:p>
      </dgm:t>
    </dgm:pt>
    <dgm:pt modelId="{95139448-5A0B-9D45-9BE1-06F8AA048772}" type="sibTrans" cxnId="{97853CC4-CD5C-3C4F-94E1-3FD363C14731}">
      <dgm:prSet/>
      <dgm:spPr/>
      <dgm:t>
        <a:bodyPr/>
        <a:lstStyle/>
        <a:p>
          <a:endParaRPr lang="en-US"/>
        </a:p>
      </dgm:t>
    </dgm:pt>
    <dgm:pt modelId="{755568E6-FE9C-4243-AD37-D1E5C06BEC65}" type="pres">
      <dgm:prSet presAssocID="{9277C71B-1511-EA4D-98AA-F0B32F73C270}" presName="Name0" presStyleCnt="0">
        <dgm:presLayoutVars>
          <dgm:dir/>
          <dgm:resizeHandles val="exact"/>
        </dgm:presLayoutVars>
      </dgm:prSet>
      <dgm:spPr/>
      <dgm:t>
        <a:bodyPr/>
        <a:lstStyle/>
        <a:p>
          <a:endParaRPr lang="en-US"/>
        </a:p>
      </dgm:t>
    </dgm:pt>
    <dgm:pt modelId="{8B291DA2-A910-DE4A-B78C-3743E9CA7EC4}" type="pres">
      <dgm:prSet presAssocID="{9277C71B-1511-EA4D-98AA-F0B32F73C270}" presName="arrow" presStyleLbl="bgShp" presStyleIdx="0" presStyleCnt="1"/>
      <dgm:spPr/>
    </dgm:pt>
    <dgm:pt modelId="{69E4C19B-89A0-1446-8FDD-1888169EF13C}" type="pres">
      <dgm:prSet presAssocID="{9277C71B-1511-EA4D-98AA-F0B32F73C270}" presName="points" presStyleCnt="0"/>
      <dgm:spPr/>
    </dgm:pt>
    <dgm:pt modelId="{17F62476-ED72-794E-8A9A-FDB7FA97037D}" type="pres">
      <dgm:prSet presAssocID="{3D0B8208-7308-CA45-8D9B-E803CFDED966}" presName="compositeA" presStyleCnt="0"/>
      <dgm:spPr/>
    </dgm:pt>
    <dgm:pt modelId="{1B8D9683-DD4C-094C-9465-984844920CAA}" type="pres">
      <dgm:prSet presAssocID="{3D0B8208-7308-CA45-8D9B-E803CFDED966}" presName="textA" presStyleLbl="revTx" presStyleIdx="0" presStyleCnt="6">
        <dgm:presLayoutVars>
          <dgm:bulletEnabled val="1"/>
        </dgm:presLayoutVars>
      </dgm:prSet>
      <dgm:spPr/>
      <dgm:t>
        <a:bodyPr/>
        <a:lstStyle/>
        <a:p>
          <a:endParaRPr lang="en-US"/>
        </a:p>
      </dgm:t>
    </dgm:pt>
    <dgm:pt modelId="{D2EAE743-7C7C-1B4C-B83C-BCB7EBE39B70}" type="pres">
      <dgm:prSet presAssocID="{3D0B8208-7308-CA45-8D9B-E803CFDED966}" presName="circleA" presStyleLbl="node1" presStyleIdx="0" presStyleCnt="6"/>
      <dgm:spPr/>
    </dgm:pt>
    <dgm:pt modelId="{0B9CDDD2-288F-2B45-8D04-D86273545690}" type="pres">
      <dgm:prSet presAssocID="{3D0B8208-7308-CA45-8D9B-E803CFDED966}" presName="spaceA" presStyleCnt="0"/>
      <dgm:spPr/>
    </dgm:pt>
    <dgm:pt modelId="{D3D8DC2E-7A80-9649-8BE3-34D515C9D344}" type="pres">
      <dgm:prSet presAssocID="{77732B1B-6554-E148-873E-34DDE1169395}" presName="space" presStyleCnt="0"/>
      <dgm:spPr/>
    </dgm:pt>
    <dgm:pt modelId="{58F327BC-E6DB-424E-B041-C0E0CF8ED19C}" type="pres">
      <dgm:prSet presAssocID="{18AFFD78-0A50-734A-9883-4A09D06299DC}" presName="compositeB" presStyleCnt="0"/>
      <dgm:spPr/>
    </dgm:pt>
    <dgm:pt modelId="{291E94E3-DCE7-3C48-BF62-DBBBFAD7B23F}" type="pres">
      <dgm:prSet presAssocID="{18AFFD78-0A50-734A-9883-4A09D06299DC}" presName="textB" presStyleLbl="revTx" presStyleIdx="1" presStyleCnt="6">
        <dgm:presLayoutVars>
          <dgm:bulletEnabled val="1"/>
        </dgm:presLayoutVars>
      </dgm:prSet>
      <dgm:spPr/>
      <dgm:t>
        <a:bodyPr/>
        <a:lstStyle/>
        <a:p>
          <a:endParaRPr lang="en-US"/>
        </a:p>
      </dgm:t>
    </dgm:pt>
    <dgm:pt modelId="{7585F5E3-989B-5A46-BA82-4841F0822169}" type="pres">
      <dgm:prSet presAssocID="{18AFFD78-0A50-734A-9883-4A09D06299DC}" presName="circleB" presStyleLbl="node1" presStyleIdx="1" presStyleCnt="6"/>
      <dgm:spPr/>
    </dgm:pt>
    <dgm:pt modelId="{C11291F8-C67A-B449-BAC7-811305743D38}" type="pres">
      <dgm:prSet presAssocID="{18AFFD78-0A50-734A-9883-4A09D06299DC}" presName="spaceB" presStyleCnt="0"/>
      <dgm:spPr/>
    </dgm:pt>
    <dgm:pt modelId="{9D4DECCF-75CF-B04E-8019-53B3625BC684}" type="pres">
      <dgm:prSet presAssocID="{967EE32B-5609-8C45-87F5-9D1D6EEA09D4}" presName="space" presStyleCnt="0"/>
      <dgm:spPr/>
    </dgm:pt>
    <dgm:pt modelId="{3E9AB7DA-DA65-C44B-AD8B-EC667B6D1886}" type="pres">
      <dgm:prSet presAssocID="{28C8CF04-EF8B-964D-B42E-EA8D531903D2}" presName="compositeA" presStyleCnt="0"/>
      <dgm:spPr/>
    </dgm:pt>
    <dgm:pt modelId="{5A648200-5AE9-6843-9452-E7AE2E4ADC28}" type="pres">
      <dgm:prSet presAssocID="{28C8CF04-EF8B-964D-B42E-EA8D531903D2}" presName="textA" presStyleLbl="revTx" presStyleIdx="2" presStyleCnt="6">
        <dgm:presLayoutVars>
          <dgm:bulletEnabled val="1"/>
        </dgm:presLayoutVars>
      </dgm:prSet>
      <dgm:spPr/>
      <dgm:t>
        <a:bodyPr/>
        <a:lstStyle/>
        <a:p>
          <a:endParaRPr lang="en-US"/>
        </a:p>
      </dgm:t>
    </dgm:pt>
    <dgm:pt modelId="{A64B2C26-5E6A-C741-849D-5AD203BA27DE}" type="pres">
      <dgm:prSet presAssocID="{28C8CF04-EF8B-964D-B42E-EA8D531903D2}" presName="circleA" presStyleLbl="node1" presStyleIdx="2" presStyleCnt="6"/>
      <dgm:spPr/>
    </dgm:pt>
    <dgm:pt modelId="{A9FFB642-A4B0-3345-9136-E22633697E0E}" type="pres">
      <dgm:prSet presAssocID="{28C8CF04-EF8B-964D-B42E-EA8D531903D2}" presName="spaceA" presStyleCnt="0"/>
      <dgm:spPr/>
    </dgm:pt>
    <dgm:pt modelId="{6A0B807C-E971-0448-9AA8-2085EDE58751}" type="pres">
      <dgm:prSet presAssocID="{31F2B9E1-FF5E-D34D-BEDA-4C9AB86D8095}" presName="space" presStyleCnt="0"/>
      <dgm:spPr/>
    </dgm:pt>
    <dgm:pt modelId="{5391F909-2AF5-8F4B-97C4-CDD7D53236BA}" type="pres">
      <dgm:prSet presAssocID="{AE74B80C-B3E8-8548-9731-3ECD738038D8}" presName="compositeB" presStyleCnt="0"/>
      <dgm:spPr/>
    </dgm:pt>
    <dgm:pt modelId="{694F5AAA-938D-1840-B527-343EA6A7DCAF}" type="pres">
      <dgm:prSet presAssocID="{AE74B80C-B3E8-8548-9731-3ECD738038D8}" presName="textB" presStyleLbl="revTx" presStyleIdx="3" presStyleCnt="6">
        <dgm:presLayoutVars>
          <dgm:bulletEnabled val="1"/>
        </dgm:presLayoutVars>
      </dgm:prSet>
      <dgm:spPr/>
      <dgm:t>
        <a:bodyPr/>
        <a:lstStyle/>
        <a:p>
          <a:endParaRPr lang="en-US"/>
        </a:p>
      </dgm:t>
    </dgm:pt>
    <dgm:pt modelId="{381FF38B-012B-2F46-B7F4-487B275CEF3F}" type="pres">
      <dgm:prSet presAssocID="{AE74B80C-B3E8-8548-9731-3ECD738038D8}" presName="circleB" presStyleLbl="node1" presStyleIdx="3" presStyleCnt="6"/>
      <dgm:spPr/>
    </dgm:pt>
    <dgm:pt modelId="{08ABC953-979A-5042-AB65-197133DBC783}" type="pres">
      <dgm:prSet presAssocID="{AE74B80C-B3E8-8548-9731-3ECD738038D8}" presName="spaceB" presStyleCnt="0"/>
      <dgm:spPr/>
    </dgm:pt>
    <dgm:pt modelId="{CC4742BE-AA0E-A549-B514-29F8CF3F2397}" type="pres">
      <dgm:prSet presAssocID="{A0135124-1F73-934F-9DDF-BDB28187D620}" presName="space" presStyleCnt="0"/>
      <dgm:spPr/>
    </dgm:pt>
    <dgm:pt modelId="{CD69044A-375F-EE4E-8C0A-834541CE4C97}" type="pres">
      <dgm:prSet presAssocID="{3E66EBDA-1608-4447-B1B8-2C2B24E625A8}" presName="compositeA" presStyleCnt="0"/>
      <dgm:spPr/>
    </dgm:pt>
    <dgm:pt modelId="{400A8A59-0A3D-1A4C-852A-71CB129BA5CC}" type="pres">
      <dgm:prSet presAssocID="{3E66EBDA-1608-4447-B1B8-2C2B24E625A8}" presName="textA" presStyleLbl="revTx" presStyleIdx="4" presStyleCnt="6">
        <dgm:presLayoutVars>
          <dgm:bulletEnabled val="1"/>
        </dgm:presLayoutVars>
      </dgm:prSet>
      <dgm:spPr/>
      <dgm:t>
        <a:bodyPr/>
        <a:lstStyle/>
        <a:p>
          <a:endParaRPr lang="en-US"/>
        </a:p>
      </dgm:t>
    </dgm:pt>
    <dgm:pt modelId="{50764F9F-2AC7-0E41-8799-863632763332}" type="pres">
      <dgm:prSet presAssocID="{3E66EBDA-1608-4447-B1B8-2C2B24E625A8}" presName="circleA" presStyleLbl="node1" presStyleIdx="4" presStyleCnt="6"/>
      <dgm:spPr/>
    </dgm:pt>
    <dgm:pt modelId="{03E8DBCB-4C26-EC4D-8B10-E63860DBAE48}" type="pres">
      <dgm:prSet presAssocID="{3E66EBDA-1608-4447-B1B8-2C2B24E625A8}" presName="spaceA" presStyleCnt="0"/>
      <dgm:spPr/>
    </dgm:pt>
    <dgm:pt modelId="{F410280B-6743-C745-9F29-7DEC12C35B44}" type="pres">
      <dgm:prSet presAssocID="{8C815860-4D5A-B746-A6C3-9FE1A4E6C7EC}" presName="space" presStyleCnt="0"/>
      <dgm:spPr/>
    </dgm:pt>
    <dgm:pt modelId="{EB7AF480-05FE-4545-A9D2-BE29D2890478}" type="pres">
      <dgm:prSet presAssocID="{41A490A2-519D-AF44-A671-21645CF6D3B6}" presName="compositeB" presStyleCnt="0"/>
      <dgm:spPr/>
    </dgm:pt>
    <dgm:pt modelId="{7468C0D4-6AA2-5642-A2A6-50F3BE782236}" type="pres">
      <dgm:prSet presAssocID="{41A490A2-519D-AF44-A671-21645CF6D3B6}" presName="textB" presStyleLbl="revTx" presStyleIdx="5" presStyleCnt="6">
        <dgm:presLayoutVars>
          <dgm:bulletEnabled val="1"/>
        </dgm:presLayoutVars>
      </dgm:prSet>
      <dgm:spPr/>
      <dgm:t>
        <a:bodyPr/>
        <a:lstStyle/>
        <a:p>
          <a:endParaRPr lang="en-US"/>
        </a:p>
      </dgm:t>
    </dgm:pt>
    <dgm:pt modelId="{14FB8900-ECAD-EF49-85A9-B8CBE3EA0556}" type="pres">
      <dgm:prSet presAssocID="{41A490A2-519D-AF44-A671-21645CF6D3B6}" presName="circleB" presStyleLbl="node1" presStyleIdx="5" presStyleCnt="6"/>
      <dgm:spPr/>
    </dgm:pt>
    <dgm:pt modelId="{194EF919-F49F-3F43-A597-8122C8A9E3D0}" type="pres">
      <dgm:prSet presAssocID="{41A490A2-519D-AF44-A671-21645CF6D3B6}" presName="spaceB" presStyleCnt="0"/>
      <dgm:spPr/>
    </dgm:pt>
  </dgm:ptLst>
  <dgm:cxnLst>
    <dgm:cxn modelId="{591960DC-395B-5447-9884-FA1231B0307C}" type="presOf" srcId="{99D94A74-EC62-F14B-8A8C-E5747962A894}" destId="{7468C0D4-6AA2-5642-A2A6-50F3BE782236}" srcOrd="0" destOrd="1" presId="urn:microsoft.com/office/officeart/2005/8/layout/hProcess11"/>
    <dgm:cxn modelId="{AF0C5DE4-8CF4-844C-883C-D036071A71CF}" srcId="{28C8CF04-EF8B-964D-B42E-EA8D531903D2}" destId="{CDF8DEBF-0708-194B-AD77-B8277652D6B7}" srcOrd="0" destOrd="0" parTransId="{59EB734C-AAC0-F74B-B3AD-84A41DE0FA4E}" sibTransId="{2721F53F-EE41-CD4F-967D-CC7D2F4CEF63}"/>
    <dgm:cxn modelId="{7E061E30-24A9-9541-A4F2-0BB21F2AFF33}" srcId="{9277C71B-1511-EA4D-98AA-F0B32F73C270}" destId="{41A490A2-519D-AF44-A671-21645CF6D3B6}" srcOrd="5" destOrd="0" parTransId="{DAA64078-1647-A748-949A-25D0E40B4F29}" sibTransId="{A66BBC2D-CB97-CE4F-B8CF-D81B38B5E914}"/>
    <dgm:cxn modelId="{3BFAD794-68A1-1048-8A61-266B0649FD87}" type="presOf" srcId="{9B4B2C8E-53DD-AC44-8930-E681FA0AF8B6}" destId="{694F5AAA-938D-1840-B527-343EA6A7DCAF}" srcOrd="0" destOrd="1" presId="urn:microsoft.com/office/officeart/2005/8/layout/hProcess11"/>
    <dgm:cxn modelId="{97853CC4-CD5C-3C4F-94E1-3FD363C14731}" srcId="{41A490A2-519D-AF44-A671-21645CF6D3B6}" destId="{A83EB08D-C742-324E-BB64-4CAA677CDC8B}" srcOrd="1" destOrd="0" parTransId="{87DA3CE1-0D2F-1D44-8EC1-6F14DA4D6F61}" sibTransId="{95139448-5A0B-9D45-9BE1-06F8AA048772}"/>
    <dgm:cxn modelId="{D99D1405-C4B3-2746-B3A8-956416B7A50F}" srcId="{AE74B80C-B3E8-8548-9731-3ECD738038D8}" destId="{88BA2029-3589-3A45-BE28-E3425FFC3D2F}" srcOrd="1" destOrd="0" parTransId="{ED33EB33-4F6C-2941-838C-27E5039E197A}" sibTransId="{AAE382EC-19B4-2A4E-97FB-CA202733A6AE}"/>
    <dgm:cxn modelId="{50DE3CD6-E9BC-704C-83FE-D8A7BC01E66E}" srcId="{3E66EBDA-1608-4447-B1B8-2C2B24E625A8}" destId="{BEFCFD01-A87A-0243-BD74-C698BD247069}" srcOrd="0" destOrd="0" parTransId="{8CBDD25E-89A6-5344-AA66-F6E56CE66F44}" sibTransId="{55AA7972-7C90-B541-AE3D-7CC6F5DB2349}"/>
    <dgm:cxn modelId="{70A4F0ED-4C1B-E942-BA77-4A288822E481}" type="presOf" srcId="{CDF8DEBF-0708-194B-AD77-B8277652D6B7}" destId="{5A648200-5AE9-6843-9452-E7AE2E4ADC28}" srcOrd="0" destOrd="1" presId="urn:microsoft.com/office/officeart/2005/8/layout/hProcess11"/>
    <dgm:cxn modelId="{1250DA49-C1BA-7744-93ED-93CD8A6DBEA4}" type="presOf" srcId="{05547859-B79E-9B4F-B5AA-C78F32E790E3}" destId="{694F5AAA-938D-1840-B527-343EA6A7DCAF}" srcOrd="0" destOrd="3" presId="urn:microsoft.com/office/officeart/2005/8/layout/hProcess11"/>
    <dgm:cxn modelId="{D1F69964-BD8E-624C-AA76-FB362446C57D}" type="presOf" srcId="{A83EB08D-C742-324E-BB64-4CAA677CDC8B}" destId="{7468C0D4-6AA2-5642-A2A6-50F3BE782236}" srcOrd="0" destOrd="2" presId="urn:microsoft.com/office/officeart/2005/8/layout/hProcess11"/>
    <dgm:cxn modelId="{3F240EC3-5BDC-744E-9824-EE9A424B11D4}" srcId="{41A490A2-519D-AF44-A671-21645CF6D3B6}" destId="{99D94A74-EC62-F14B-8A8C-E5747962A894}" srcOrd="0" destOrd="0" parTransId="{16ECEEC8-D0A0-1A49-96AA-E7E4053EABCE}" sibTransId="{407A644F-B0C0-0A4D-B3C6-6E9013E07FAC}"/>
    <dgm:cxn modelId="{8AFED5C6-1243-A64D-A042-B4DEE8B3D34F}" type="presOf" srcId="{3D0B8208-7308-CA45-8D9B-E803CFDED966}" destId="{1B8D9683-DD4C-094C-9465-984844920CAA}" srcOrd="0" destOrd="0" presId="urn:microsoft.com/office/officeart/2005/8/layout/hProcess11"/>
    <dgm:cxn modelId="{C93BD5FE-2D7F-EF41-8DB9-83C1436184A4}" type="presOf" srcId="{28C8CF04-EF8B-964D-B42E-EA8D531903D2}" destId="{5A648200-5AE9-6843-9452-E7AE2E4ADC28}" srcOrd="0" destOrd="0" presId="urn:microsoft.com/office/officeart/2005/8/layout/hProcess11"/>
    <dgm:cxn modelId="{B9D8502A-61F4-6D47-82E9-83EF1F374EF7}" type="presOf" srcId="{41A490A2-519D-AF44-A671-21645CF6D3B6}" destId="{7468C0D4-6AA2-5642-A2A6-50F3BE782236}" srcOrd="0" destOrd="0" presId="urn:microsoft.com/office/officeart/2005/8/layout/hProcess11"/>
    <dgm:cxn modelId="{038CEF9C-E7C4-FE49-90CE-D3E0153962A4}" type="presOf" srcId="{9277C71B-1511-EA4D-98AA-F0B32F73C270}" destId="{755568E6-FE9C-4243-AD37-D1E5C06BEC65}" srcOrd="0" destOrd="0" presId="urn:microsoft.com/office/officeart/2005/8/layout/hProcess11"/>
    <dgm:cxn modelId="{6C095CD6-E2C2-3445-9314-4B2C3A2F97BF}" type="presOf" srcId="{18AFFD78-0A50-734A-9883-4A09D06299DC}" destId="{291E94E3-DCE7-3C48-BF62-DBBBFAD7B23F}" srcOrd="0" destOrd="0" presId="urn:microsoft.com/office/officeart/2005/8/layout/hProcess11"/>
    <dgm:cxn modelId="{7ABFC5EE-A385-314B-B743-F6C096361A76}" type="presOf" srcId="{7E48A2A2-4096-A249-B0D9-7349CFCA1880}" destId="{5A648200-5AE9-6843-9452-E7AE2E4ADC28}" srcOrd="0" destOrd="2" presId="urn:microsoft.com/office/officeart/2005/8/layout/hProcess11"/>
    <dgm:cxn modelId="{7743DF17-788C-4845-BF94-5F538400269A}" type="presOf" srcId="{88BA2029-3589-3A45-BE28-E3425FFC3D2F}" destId="{694F5AAA-938D-1840-B527-343EA6A7DCAF}" srcOrd="0" destOrd="2" presId="urn:microsoft.com/office/officeart/2005/8/layout/hProcess11"/>
    <dgm:cxn modelId="{CCF99F44-44A1-8641-9EA2-69C791E3F25E}" srcId="{18AFFD78-0A50-734A-9883-4A09D06299DC}" destId="{F9A23732-1FA3-7D41-8BED-CA4FC1A1861C}" srcOrd="1" destOrd="0" parTransId="{2448130F-17DF-EF40-83EA-0E5608A05E6A}" sibTransId="{349F5F2E-F6A1-BA4B-A292-2F7939A67E86}"/>
    <dgm:cxn modelId="{7CE7BB0B-DA11-F24A-8C5E-EEC348EEE834}" type="presOf" srcId="{4A11E084-E4C5-3B4F-9B07-838456963AB7}" destId="{400A8A59-0A3D-1A4C-852A-71CB129BA5CC}" srcOrd="0" destOrd="2" presId="urn:microsoft.com/office/officeart/2005/8/layout/hProcess11"/>
    <dgm:cxn modelId="{C89BF3F2-C185-D04A-A13C-6BCCC933854B}" srcId="{AE74B80C-B3E8-8548-9731-3ECD738038D8}" destId="{05547859-B79E-9B4F-B5AA-C78F32E790E3}" srcOrd="2" destOrd="0" parTransId="{3C6F3A2E-5494-2F41-A719-6A14EF6BFA56}" sibTransId="{8B3CF551-0387-B443-9B10-D61AFF96AD5C}"/>
    <dgm:cxn modelId="{52C6557A-9E08-6D41-BD93-C209D179D7B3}" srcId="{AE74B80C-B3E8-8548-9731-3ECD738038D8}" destId="{9B4B2C8E-53DD-AC44-8930-E681FA0AF8B6}" srcOrd="0" destOrd="0" parTransId="{8EE619E5-4471-8A4C-9081-A283FC555A22}" sibTransId="{2EB8ABED-CDEC-D545-AFA5-76690798AD21}"/>
    <dgm:cxn modelId="{809A5D0C-99FD-1447-8A1C-1FCA9AC5FCB1}" srcId="{3E66EBDA-1608-4447-B1B8-2C2B24E625A8}" destId="{4A11E084-E4C5-3B4F-9B07-838456963AB7}" srcOrd="1" destOrd="0" parTransId="{F4C6F607-8BB8-9C4A-8BF2-55C790644CB3}" sibTransId="{AFEC94DC-284F-C04E-81C1-0F495DF4C1AB}"/>
    <dgm:cxn modelId="{E707C866-C291-BD4F-A56D-AB08584653DC}" type="presOf" srcId="{CC73A78D-5E46-E745-8004-D0CCCFCC4D79}" destId="{291E94E3-DCE7-3C48-BF62-DBBBFAD7B23F}" srcOrd="0" destOrd="1" presId="urn:microsoft.com/office/officeart/2005/8/layout/hProcess11"/>
    <dgm:cxn modelId="{245394DD-EB3D-EB4E-8049-2AC38C369190}" type="presOf" srcId="{BEFCFD01-A87A-0243-BD74-C698BD247069}" destId="{400A8A59-0A3D-1A4C-852A-71CB129BA5CC}" srcOrd="0" destOrd="1" presId="urn:microsoft.com/office/officeart/2005/8/layout/hProcess11"/>
    <dgm:cxn modelId="{045AB048-2BB8-FF43-8D5F-F4D02D9FD46C}" srcId="{9277C71B-1511-EA4D-98AA-F0B32F73C270}" destId="{3E66EBDA-1608-4447-B1B8-2C2B24E625A8}" srcOrd="4" destOrd="0" parTransId="{40E0BAE5-B638-4347-837D-53873427BFF4}" sibTransId="{8C815860-4D5A-B746-A6C3-9FE1A4E6C7EC}"/>
    <dgm:cxn modelId="{112F8F13-6547-D546-9252-C7EAE4AB07D5}" srcId="{9277C71B-1511-EA4D-98AA-F0B32F73C270}" destId="{18AFFD78-0A50-734A-9883-4A09D06299DC}" srcOrd="1" destOrd="0" parTransId="{289F11A9-ACFE-1648-BC18-617B3809163F}" sibTransId="{967EE32B-5609-8C45-87F5-9D1D6EEA09D4}"/>
    <dgm:cxn modelId="{1E5F9CC3-9C84-9546-89B1-984E12FA844F}" type="presOf" srcId="{9E2299D4-6776-7E47-9F1F-D111AEC0D028}" destId="{1B8D9683-DD4C-094C-9465-984844920CAA}" srcOrd="0" destOrd="1" presId="urn:microsoft.com/office/officeart/2005/8/layout/hProcess11"/>
    <dgm:cxn modelId="{59F109AB-91B3-F843-B46C-0D09568EA395}" srcId="{9277C71B-1511-EA4D-98AA-F0B32F73C270}" destId="{28C8CF04-EF8B-964D-B42E-EA8D531903D2}" srcOrd="2" destOrd="0" parTransId="{2F26239E-9C6E-8143-8B17-8715631B7754}" sibTransId="{31F2B9E1-FF5E-D34D-BEDA-4C9AB86D8095}"/>
    <dgm:cxn modelId="{331D09F5-C6BD-CF45-A30D-948061198B10}" srcId="{28C8CF04-EF8B-964D-B42E-EA8D531903D2}" destId="{7E48A2A2-4096-A249-B0D9-7349CFCA1880}" srcOrd="1" destOrd="0" parTransId="{1913952A-54D6-5D44-954C-034EA8DBCBC9}" sibTransId="{CA194531-0CF2-6A4A-986A-5693EEBF4CCD}"/>
    <dgm:cxn modelId="{E88974A0-6299-0044-B354-9FF77CB41E1D}" srcId="{9277C71B-1511-EA4D-98AA-F0B32F73C270}" destId="{AE74B80C-B3E8-8548-9731-3ECD738038D8}" srcOrd="3" destOrd="0" parTransId="{C7323C1C-973D-5D42-A76B-7DC8847BDBBB}" sibTransId="{A0135124-1F73-934F-9DDF-BDB28187D620}"/>
    <dgm:cxn modelId="{AE984714-8079-EB46-882C-A867FBFE2D3A}" type="presOf" srcId="{F9A23732-1FA3-7D41-8BED-CA4FC1A1861C}" destId="{291E94E3-DCE7-3C48-BF62-DBBBFAD7B23F}" srcOrd="0" destOrd="2" presId="urn:microsoft.com/office/officeart/2005/8/layout/hProcess11"/>
    <dgm:cxn modelId="{BB24C677-297E-744C-B7ED-E61F6E93F2E5}" srcId="{18AFFD78-0A50-734A-9883-4A09D06299DC}" destId="{CC73A78D-5E46-E745-8004-D0CCCFCC4D79}" srcOrd="0" destOrd="0" parTransId="{5B7D80DD-E0BD-E843-B61D-60852787C532}" sibTransId="{02B1EA66-0B6F-644C-959C-13009E88D9ED}"/>
    <dgm:cxn modelId="{3112B642-A744-E748-B3A8-C1F9D2FC11A6}" srcId="{9277C71B-1511-EA4D-98AA-F0B32F73C270}" destId="{3D0B8208-7308-CA45-8D9B-E803CFDED966}" srcOrd="0" destOrd="0" parTransId="{30478E61-F62A-2445-8E97-F4D463CAB3A8}" sibTransId="{77732B1B-6554-E148-873E-34DDE1169395}"/>
    <dgm:cxn modelId="{20EA2524-63C3-AD4D-B00A-981C45A142AA}" type="presOf" srcId="{3E66EBDA-1608-4447-B1B8-2C2B24E625A8}" destId="{400A8A59-0A3D-1A4C-852A-71CB129BA5CC}" srcOrd="0" destOrd="0" presId="urn:microsoft.com/office/officeart/2005/8/layout/hProcess11"/>
    <dgm:cxn modelId="{A8D31B21-07B3-DD47-8920-8D7D22BF7489}" type="presOf" srcId="{AE74B80C-B3E8-8548-9731-3ECD738038D8}" destId="{694F5AAA-938D-1840-B527-343EA6A7DCAF}" srcOrd="0" destOrd="0" presId="urn:microsoft.com/office/officeart/2005/8/layout/hProcess11"/>
    <dgm:cxn modelId="{8CE0BD78-A3AC-3D4C-B225-EB84306EBA31}" srcId="{3D0B8208-7308-CA45-8D9B-E803CFDED966}" destId="{9E2299D4-6776-7E47-9F1F-D111AEC0D028}" srcOrd="0" destOrd="0" parTransId="{38E2D86E-6063-AA4A-B76D-66003EEE4A8F}" sibTransId="{27B3F665-AF2F-2D46-A133-CD3176BCE009}"/>
    <dgm:cxn modelId="{5980972C-E930-8E4F-BDB8-C7E7F106874C}" type="presParOf" srcId="{755568E6-FE9C-4243-AD37-D1E5C06BEC65}" destId="{8B291DA2-A910-DE4A-B78C-3743E9CA7EC4}" srcOrd="0" destOrd="0" presId="urn:microsoft.com/office/officeart/2005/8/layout/hProcess11"/>
    <dgm:cxn modelId="{2F17FB9C-C29E-2B47-B8C1-896BA1264B0A}" type="presParOf" srcId="{755568E6-FE9C-4243-AD37-D1E5C06BEC65}" destId="{69E4C19B-89A0-1446-8FDD-1888169EF13C}" srcOrd="1" destOrd="0" presId="urn:microsoft.com/office/officeart/2005/8/layout/hProcess11"/>
    <dgm:cxn modelId="{A05C732B-C5FC-E047-B65F-F9379475B4F5}" type="presParOf" srcId="{69E4C19B-89A0-1446-8FDD-1888169EF13C}" destId="{17F62476-ED72-794E-8A9A-FDB7FA97037D}" srcOrd="0" destOrd="0" presId="urn:microsoft.com/office/officeart/2005/8/layout/hProcess11"/>
    <dgm:cxn modelId="{6A6CB20F-4ED5-904E-98EB-E841776D2171}" type="presParOf" srcId="{17F62476-ED72-794E-8A9A-FDB7FA97037D}" destId="{1B8D9683-DD4C-094C-9465-984844920CAA}" srcOrd="0" destOrd="0" presId="urn:microsoft.com/office/officeart/2005/8/layout/hProcess11"/>
    <dgm:cxn modelId="{9252F2BD-944B-2E49-9CB7-CBDA24213E36}" type="presParOf" srcId="{17F62476-ED72-794E-8A9A-FDB7FA97037D}" destId="{D2EAE743-7C7C-1B4C-B83C-BCB7EBE39B70}" srcOrd="1" destOrd="0" presId="urn:microsoft.com/office/officeart/2005/8/layout/hProcess11"/>
    <dgm:cxn modelId="{1916BDFB-7ED4-EB4F-BB98-497ECFF5EC2E}" type="presParOf" srcId="{17F62476-ED72-794E-8A9A-FDB7FA97037D}" destId="{0B9CDDD2-288F-2B45-8D04-D86273545690}" srcOrd="2" destOrd="0" presId="urn:microsoft.com/office/officeart/2005/8/layout/hProcess11"/>
    <dgm:cxn modelId="{7C1C4787-D9CD-BC42-8422-20D4235F053A}" type="presParOf" srcId="{69E4C19B-89A0-1446-8FDD-1888169EF13C}" destId="{D3D8DC2E-7A80-9649-8BE3-34D515C9D344}" srcOrd="1" destOrd="0" presId="urn:microsoft.com/office/officeart/2005/8/layout/hProcess11"/>
    <dgm:cxn modelId="{568A9D5A-BAF7-8A44-ADB0-41CDCAD1DECE}" type="presParOf" srcId="{69E4C19B-89A0-1446-8FDD-1888169EF13C}" destId="{58F327BC-E6DB-424E-B041-C0E0CF8ED19C}" srcOrd="2" destOrd="0" presId="urn:microsoft.com/office/officeart/2005/8/layout/hProcess11"/>
    <dgm:cxn modelId="{BD4B3813-AC55-8D4B-8EDD-2B2DDB4B3465}" type="presParOf" srcId="{58F327BC-E6DB-424E-B041-C0E0CF8ED19C}" destId="{291E94E3-DCE7-3C48-BF62-DBBBFAD7B23F}" srcOrd="0" destOrd="0" presId="urn:microsoft.com/office/officeart/2005/8/layout/hProcess11"/>
    <dgm:cxn modelId="{EFDC03E3-55C6-5B48-9E4C-74A836139D5A}" type="presParOf" srcId="{58F327BC-E6DB-424E-B041-C0E0CF8ED19C}" destId="{7585F5E3-989B-5A46-BA82-4841F0822169}" srcOrd="1" destOrd="0" presId="urn:microsoft.com/office/officeart/2005/8/layout/hProcess11"/>
    <dgm:cxn modelId="{5EED3B17-F80F-3E4E-AD34-303AC9A6D081}" type="presParOf" srcId="{58F327BC-E6DB-424E-B041-C0E0CF8ED19C}" destId="{C11291F8-C67A-B449-BAC7-811305743D38}" srcOrd="2" destOrd="0" presId="urn:microsoft.com/office/officeart/2005/8/layout/hProcess11"/>
    <dgm:cxn modelId="{EE464988-BCEF-9A40-A522-C0111D10B527}" type="presParOf" srcId="{69E4C19B-89A0-1446-8FDD-1888169EF13C}" destId="{9D4DECCF-75CF-B04E-8019-53B3625BC684}" srcOrd="3" destOrd="0" presId="urn:microsoft.com/office/officeart/2005/8/layout/hProcess11"/>
    <dgm:cxn modelId="{3A1A9E97-75C5-2340-BD01-7E430E4B7C4D}" type="presParOf" srcId="{69E4C19B-89A0-1446-8FDD-1888169EF13C}" destId="{3E9AB7DA-DA65-C44B-AD8B-EC667B6D1886}" srcOrd="4" destOrd="0" presId="urn:microsoft.com/office/officeart/2005/8/layout/hProcess11"/>
    <dgm:cxn modelId="{56E6DCB7-1228-BE45-B88E-132352382598}" type="presParOf" srcId="{3E9AB7DA-DA65-C44B-AD8B-EC667B6D1886}" destId="{5A648200-5AE9-6843-9452-E7AE2E4ADC28}" srcOrd="0" destOrd="0" presId="urn:microsoft.com/office/officeart/2005/8/layout/hProcess11"/>
    <dgm:cxn modelId="{C829B2A6-469A-1343-A23E-A7755DFE4C3F}" type="presParOf" srcId="{3E9AB7DA-DA65-C44B-AD8B-EC667B6D1886}" destId="{A64B2C26-5E6A-C741-849D-5AD203BA27DE}" srcOrd="1" destOrd="0" presId="urn:microsoft.com/office/officeart/2005/8/layout/hProcess11"/>
    <dgm:cxn modelId="{60955145-1B03-E04E-A75F-BE920F341D15}" type="presParOf" srcId="{3E9AB7DA-DA65-C44B-AD8B-EC667B6D1886}" destId="{A9FFB642-A4B0-3345-9136-E22633697E0E}" srcOrd="2" destOrd="0" presId="urn:microsoft.com/office/officeart/2005/8/layout/hProcess11"/>
    <dgm:cxn modelId="{3ACD64DB-C174-D94F-BBB5-DBC6CEFDA445}" type="presParOf" srcId="{69E4C19B-89A0-1446-8FDD-1888169EF13C}" destId="{6A0B807C-E971-0448-9AA8-2085EDE58751}" srcOrd="5" destOrd="0" presId="urn:microsoft.com/office/officeart/2005/8/layout/hProcess11"/>
    <dgm:cxn modelId="{737D76C9-B777-6E4A-A860-78AB0AD57254}" type="presParOf" srcId="{69E4C19B-89A0-1446-8FDD-1888169EF13C}" destId="{5391F909-2AF5-8F4B-97C4-CDD7D53236BA}" srcOrd="6" destOrd="0" presId="urn:microsoft.com/office/officeart/2005/8/layout/hProcess11"/>
    <dgm:cxn modelId="{520473F8-945F-F14B-A4B0-E210FA51E8B5}" type="presParOf" srcId="{5391F909-2AF5-8F4B-97C4-CDD7D53236BA}" destId="{694F5AAA-938D-1840-B527-343EA6A7DCAF}" srcOrd="0" destOrd="0" presId="urn:microsoft.com/office/officeart/2005/8/layout/hProcess11"/>
    <dgm:cxn modelId="{AF298717-20F9-3649-840E-A78D828CBF92}" type="presParOf" srcId="{5391F909-2AF5-8F4B-97C4-CDD7D53236BA}" destId="{381FF38B-012B-2F46-B7F4-487B275CEF3F}" srcOrd="1" destOrd="0" presId="urn:microsoft.com/office/officeart/2005/8/layout/hProcess11"/>
    <dgm:cxn modelId="{DED9D707-7E98-6249-8781-DB24F3A09C91}" type="presParOf" srcId="{5391F909-2AF5-8F4B-97C4-CDD7D53236BA}" destId="{08ABC953-979A-5042-AB65-197133DBC783}" srcOrd="2" destOrd="0" presId="urn:microsoft.com/office/officeart/2005/8/layout/hProcess11"/>
    <dgm:cxn modelId="{13B7CFD1-65CC-6642-9613-BEE30D9D3D31}" type="presParOf" srcId="{69E4C19B-89A0-1446-8FDD-1888169EF13C}" destId="{CC4742BE-AA0E-A549-B514-29F8CF3F2397}" srcOrd="7" destOrd="0" presId="urn:microsoft.com/office/officeart/2005/8/layout/hProcess11"/>
    <dgm:cxn modelId="{034965F1-C9AE-CF48-9315-75688019A209}" type="presParOf" srcId="{69E4C19B-89A0-1446-8FDD-1888169EF13C}" destId="{CD69044A-375F-EE4E-8C0A-834541CE4C97}" srcOrd="8" destOrd="0" presId="urn:microsoft.com/office/officeart/2005/8/layout/hProcess11"/>
    <dgm:cxn modelId="{A1E25321-425C-1D4D-B801-E7268E015624}" type="presParOf" srcId="{CD69044A-375F-EE4E-8C0A-834541CE4C97}" destId="{400A8A59-0A3D-1A4C-852A-71CB129BA5CC}" srcOrd="0" destOrd="0" presId="urn:microsoft.com/office/officeart/2005/8/layout/hProcess11"/>
    <dgm:cxn modelId="{745EDC07-899A-C64D-BC05-B0AD39302D7E}" type="presParOf" srcId="{CD69044A-375F-EE4E-8C0A-834541CE4C97}" destId="{50764F9F-2AC7-0E41-8799-863632763332}" srcOrd="1" destOrd="0" presId="urn:microsoft.com/office/officeart/2005/8/layout/hProcess11"/>
    <dgm:cxn modelId="{4682F072-807F-674F-8440-A35917B0EDC9}" type="presParOf" srcId="{CD69044A-375F-EE4E-8C0A-834541CE4C97}" destId="{03E8DBCB-4C26-EC4D-8B10-E63860DBAE48}" srcOrd="2" destOrd="0" presId="urn:microsoft.com/office/officeart/2005/8/layout/hProcess11"/>
    <dgm:cxn modelId="{70C9B9DC-59FE-9648-AD36-9A90ADCFA21D}" type="presParOf" srcId="{69E4C19B-89A0-1446-8FDD-1888169EF13C}" destId="{F410280B-6743-C745-9F29-7DEC12C35B44}" srcOrd="9" destOrd="0" presId="urn:microsoft.com/office/officeart/2005/8/layout/hProcess11"/>
    <dgm:cxn modelId="{2731B3EF-5200-0E43-BEB0-A57C54231096}" type="presParOf" srcId="{69E4C19B-89A0-1446-8FDD-1888169EF13C}" destId="{EB7AF480-05FE-4545-A9D2-BE29D2890478}" srcOrd="10" destOrd="0" presId="urn:microsoft.com/office/officeart/2005/8/layout/hProcess11"/>
    <dgm:cxn modelId="{9DE089E5-8BF1-6549-A523-27B59AF1853D}" type="presParOf" srcId="{EB7AF480-05FE-4545-A9D2-BE29D2890478}" destId="{7468C0D4-6AA2-5642-A2A6-50F3BE782236}" srcOrd="0" destOrd="0" presId="urn:microsoft.com/office/officeart/2005/8/layout/hProcess11"/>
    <dgm:cxn modelId="{5D0E3FDF-A585-7B4C-A755-7E52997DBA9E}" type="presParOf" srcId="{EB7AF480-05FE-4545-A9D2-BE29D2890478}" destId="{14FB8900-ECAD-EF49-85A9-B8CBE3EA0556}" srcOrd="1" destOrd="0" presId="urn:microsoft.com/office/officeart/2005/8/layout/hProcess11"/>
    <dgm:cxn modelId="{A44E4CA4-0319-0C4E-84BC-6477CB6F2603}" type="presParOf" srcId="{EB7AF480-05FE-4545-A9D2-BE29D2890478}" destId="{194EF919-F49F-3F43-A597-8122C8A9E3D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1DA2-A910-DE4A-B78C-3743E9CA7EC4}">
      <dsp:nvSpPr>
        <dsp:cNvPr id="0" name=""/>
        <dsp:cNvSpPr/>
      </dsp:nvSpPr>
      <dsp:spPr>
        <a:xfrm>
          <a:off x="0" y="1305401"/>
          <a:ext cx="11845636"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D9683-DD4C-094C-9465-984844920CAA}">
      <dsp:nvSpPr>
        <dsp:cNvPr id="0" name=""/>
        <dsp:cNvSpPr/>
      </dsp:nvSpPr>
      <dsp:spPr>
        <a:xfrm>
          <a:off x="2928"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2011</a:t>
          </a:r>
          <a:endParaRPr lang="en-US" sz="2000" kern="1200" dirty="0"/>
        </a:p>
        <a:p>
          <a:pPr marL="171450" lvl="1" indent="-171450" algn="l" defTabSz="711200">
            <a:lnSpc>
              <a:spcPct val="90000"/>
            </a:lnSpc>
            <a:spcBef>
              <a:spcPct val="0"/>
            </a:spcBef>
            <a:spcAft>
              <a:spcPct val="15000"/>
            </a:spcAft>
            <a:buChar char="••"/>
          </a:pPr>
          <a:r>
            <a:rPr lang="en-US" sz="1600" kern="1200" dirty="0" smtClean="0"/>
            <a:t>Started my PhD</a:t>
          </a:r>
          <a:endParaRPr lang="en-US" sz="1600" kern="1200" dirty="0"/>
        </a:p>
      </dsp:txBody>
      <dsp:txXfrm>
        <a:off x="2928" y="0"/>
        <a:ext cx="1704834" cy="1740535"/>
      </dsp:txXfrm>
    </dsp:sp>
    <dsp:sp modelId="{D2EAE743-7C7C-1B4C-B83C-BCB7EBE39B70}">
      <dsp:nvSpPr>
        <dsp:cNvPr id="0" name=""/>
        <dsp:cNvSpPr/>
      </dsp:nvSpPr>
      <dsp:spPr>
        <a:xfrm>
          <a:off x="637778"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91E94E3-DCE7-3C48-BF62-DBBBFAD7B23F}">
      <dsp:nvSpPr>
        <dsp:cNvPr id="0" name=""/>
        <dsp:cNvSpPr/>
      </dsp:nvSpPr>
      <dsp:spPr>
        <a:xfrm>
          <a:off x="1793004"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US" sz="2000" kern="1200" dirty="0" smtClean="0"/>
            <a:t>Fall 2012</a:t>
          </a:r>
          <a:endParaRPr lang="en-US" sz="2000" kern="1200" dirty="0"/>
        </a:p>
        <a:p>
          <a:pPr marL="171450" lvl="1" indent="-171450" algn="l" defTabSz="711200">
            <a:lnSpc>
              <a:spcPct val="90000"/>
            </a:lnSpc>
            <a:spcBef>
              <a:spcPct val="0"/>
            </a:spcBef>
            <a:spcAft>
              <a:spcPct val="15000"/>
            </a:spcAft>
            <a:buChar char="••"/>
          </a:pPr>
          <a:r>
            <a:rPr lang="en-US" sz="1600" kern="1200" dirty="0" smtClean="0"/>
            <a:t>First</a:t>
          </a:r>
          <a:r>
            <a:rPr lang="en-US" sz="1600" kern="1200" baseline="0" dirty="0" smtClean="0"/>
            <a:t> Publication</a:t>
          </a:r>
          <a:endParaRPr lang="en-US" sz="1600" kern="1200" dirty="0"/>
        </a:p>
        <a:p>
          <a:pPr marL="171450" lvl="1" indent="-171450" algn="l" defTabSz="711200">
            <a:lnSpc>
              <a:spcPct val="90000"/>
            </a:lnSpc>
            <a:spcBef>
              <a:spcPct val="0"/>
            </a:spcBef>
            <a:spcAft>
              <a:spcPct val="15000"/>
            </a:spcAft>
            <a:buChar char="••"/>
          </a:pPr>
          <a:r>
            <a:rPr lang="en-US" sz="1600" kern="1200" dirty="0" smtClean="0"/>
            <a:t>User Portrait</a:t>
          </a:r>
          <a:endParaRPr lang="en-US" sz="1600" kern="1200" dirty="0"/>
        </a:p>
      </dsp:txBody>
      <dsp:txXfrm>
        <a:off x="1793004" y="2610802"/>
        <a:ext cx="1704834" cy="1740535"/>
      </dsp:txXfrm>
    </dsp:sp>
    <dsp:sp modelId="{7585F5E3-989B-5A46-BA82-4841F0822169}">
      <dsp:nvSpPr>
        <dsp:cNvPr id="0" name=""/>
        <dsp:cNvSpPr/>
      </dsp:nvSpPr>
      <dsp:spPr>
        <a:xfrm>
          <a:off x="2427854"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A648200-5AE9-6843-9452-E7AE2E4ADC28}">
      <dsp:nvSpPr>
        <dsp:cNvPr id="0" name=""/>
        <dsp:cNvSpPr/>
      </dsp:nvSpPr>
      <dsp:spPr>
        <a:xfrm>
          <a:off x="3583080"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2013</a:t>
          </a:r>
          <a:endParaRPr lang="en-US" sz="2000" kern="1200" dirty="0"/>
        </a:p>
        <a:p>
          <a:pPr marL="171450" lvl="1" indent="-171450" algn="l" defTabSz="711200">
            <a:lnSpc>
              <a:spcPct val="90000"/>
            </a:lnSpc>
            <a:spcBef>
              <a:spcPct val="0"/>
            </a:spcBef>
            <a:spcAft>
              <a:spcPct val="15000"/>
            </a:spcAft>
            <a:buChar char="••"/>
          </a:pPr>
          <a:r>
            <a:rPr lang="en-US" sz="1600" kern="1200" dirty="0" smtClean="0"/>
            <a:t>Scholar Plot</a:t>
          </a:r>
          <a:endParaRPr lang="en-US" sz="1600" kern="1200" dirty="0"/>
        </a:p>
        <a:p>
          <a:pPr marL="171450" lvl="1" indent="-171450" algn="l" defTabSz="711200">
            <a:lnSpc>
              <a:spcPct val="90000"/>
            </a:lnSpc>
            <a:spcBef>
              <a:spcPct val="0"/>
            </a:spcBef>
            <a:spcAft>
              <a:spcPct val="15000"/>
            </a:spcAft>
            <a:buChar char="••"/>
          </a:pPr>
          <a:r>
            <a:rPr lang="en-US" sz="1600" kern="1200" dirty="0" smtClean="0"/>
            <a:t>iPhone app</a:t>
          </a:r>
          <a:endParaRPr lang="en-US" sz="1600" kern="1200" dirty="0"/>
        </a:p>
      </dsp:txBody>
      <dsp:txXfrm>
        <a:off x="3583080" y="0"/>
        <a:ext cx="1704834" cy="1740535"/>
      </dsp:txXfrm>
    </dsp:sp>
    <dsp:sp modelId="{A64B2C26-5E6A-C741-849D-5AD203BA27DE}">
      <dsp:nvSpPr>
        <dsp:cNvPr id="0" name=""/>
        <dsp:cNvSpPr/>
      </dsp:nvSpPr>
      <dsp:spPr>
        <a:xfrm>
          <a:off x="4217931"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94F5AAA-938D-1840-B527-343EA6A7DCAF}">
      <dsp:nvSpPr>
        <dsp:cNvPr id="0" name=""/>
        <dsp:cNvSpPr/>
      </dsp:nvSpPr>
      <dsp:spPr>
        <a:xfrm>
          <a:off x="5373157"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US" sz="2000" kern="1200" dirty="0" smtClean="0"/>
            <a:t>Fall 2014</a:t>
          </a:r>
          <a:endParaRPr lang="en-US" sz="2000" kern="1200" dirty="0"/>
        </a:p>
        <a:p>
          <a:pPr marL="171450" lvl="1" indent="-171450" algn="l" defTabSz="711200">
            <a:lnSpc>
              <a:spcPct val="90000"/>
            </a:lnSpc>
            <a:spcBef>
              <a:spcPct val="0"/>
            </a:spcBef>
            <a:spcAft>
              <a:spcPct val="15000"/>
            </a:spcAft>
            <a:buChar char="••"/>
          </a:pPr>
          <a:r>
            <a:rPr lang="en-US" sz="1600" kern="1200" dirty="0" smtClean="0"/>
            <a:t>ACM </a:t>
          </a:r>
          <a:r>
            <a:rPr lang="en-US" sz="1600" kern="1200" dirty="0" err="1" smtClean="0"/>
            <a:t>UbiComp</a:t>
          </a:r>
          <a:endParaRPr lang="en-US" sz="1600" kern="1200" dirty="0"/>
        </a:p>
        <a:p>
          <a:pPr marL="171450" lvl="1" indent="-171450" algn="l" defTabSz="711200">
            <a:lnSpc>
              <a:spcPct val="90000"/>
            </a:lnSpc>
            <a:spcBef>
              <a:spcPct val="0"/>
            </a:spcBef>
            <a:spcAft>
              <a:spcPct val="15000"/>
            </a:spcAft>
            <a:buChar char="••"/>
          </a:pPr>
          <a:r>
            <a:rPr lang="en-US" sz="1600" kern="1200" dirty="0" smtClean="0"/>
            <a:t>IEEE VIS</a:t>
          </a:r>
          <a:endParaRPr lang="en-US" sz="1600" kern="1200" dirty="0"/>
        </a:p>
        <a:p>
          <a:pPr marL="171450" lvl="1" indent="-171450" algn="l" defTabSz="711200">
            <a:lnSpc>
              <a:spcPct val="90000"/>
            </a:lnSpc>
            <a:spcBef>
              <a:spcPct val="0"/>
            </a:spcBef>
            <a:spcAft>
              <a:spcPct val="15000"/>
            </a:spcAft>
            <a:buChar char="••"/>
          </a:pPr>
          <a:r>
            <a:rPr lang="en-US" sz="1600" kern="1200" dirty="0" err="1" smtClean="0"/>
            <a:t>GRaSP</a:t>
          </a:r>
          <a:r>
            <a:rPr lang="en-US" sz="1600" kern="1200" dirty="0" smtClean="0"/>
            <a:t> Poster Presentation</a:t>
          </a:r>
          <a:endParaRPr lang="en-US" sz="1600" kern="1200" dirty="0"/>
        </a:p>
      </dsp:txBody>
      <dsp:txXfrm>
        <a:off x="5373157" y="2610802"/>
        <a:ext cx="1704834" cy="1740535"/>
      </dsp:txXfrm>
    </dsp:sp>
    <dsp:sp modelId="{381FF38B-012B-2F46-B7F4-487B275CEF3F}">
      <dsp:nvSpPr>
        <dsp:cNvPr id="0" name=""/>
        <dsp:cNvSpPr/>
      </dsp:nvSpPr>
      <dsp:spPr>
        <a:xfrm>
          <a:off x="600800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0A8A59-0A3D-1A4C-852A-71CB129BA5CC}">
      <dsp:nvSpPr>
        <dsp:cNvPr id="0" name=""/>
        <dsp:cNvSpPr/>
      </dsp:nvSpPr>
      <dsp:spPr>
        <a:xfrm>
          <a:off x="7163233"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2015</a:t>
          </a:r>
          <a:endParaRPr lang="en-US" sz="2000" kern="1200" dirty="0"/>
        </a:p>
        <a:p>
          <a:pPr marL="171450" lvl="1" indent="-171450" algn="l" defTabSz="711200">
            <a:lnSpc>
              <a:spcPct val="90000"/>
            </a:lnSpc>
            <a:spcBef>
              <a:spcPct val="0"/>
            </a:spcBef>
            <a:spcAft>
              <a:spcPct val="15000"/>
            </a:spcAft>
            <a:buChar char="••"/>
          </a:pPr>
          <a:r>
            <a:rPr lang="en-US" sz="1600" kern="1200" dirty="0" smtClean="0"/>
            <a:t>Proposal</a:t>
          </a:r>
          <a:endParaRPr lang="en-US" sz="1600" kern="1200" dirty="0"/>
        </a:p>
        <a:p>
          <a:pPr marL="171450" lvl="1" indent="-171450" algn="l" defTabSz="711200">
            <a:lnSpc>
              <a:spcPct val="90000"/>
            </a:lnSpc>
            <a:spcBef>
              <a:spcPct val="0"/>
            </a:spcBef>
            <a:spcAft>
              <a:spcPct val="15000"/>
            </a:spcAft>
            <a:buChar char="••"/>
          </a:pPr>
          <a:r>
            <a:rPr lang="en-US" sz="1600" kern="1200" dirty="0" err="1" smtClean="0"/>
            <a:t>GRaSP</a:t>
          </a:r>
          <a:r>
            <a:rPr lang="en-US" sz="1600" kern="1200" dirty="0" smtClean="0"/>
            <a:t> Poster Presentation</a:t>
          </a:r>
          <a:endParaRPr lang="en-US" sz="1600" kern="1200" dirty="0"/>
        </a:p>
      </dsp:txBody>
      <dsp:txXfrm>
        <a:off x="7163233" y="0"/>
        <a:ext cx="1704834" cy="1740535"/>
      </dsp:txXfrm>
    </dsp:sp>
    <dsp:sp modelId="{50764F9F-2AC7-0E41-8799-863632763332}">
      <dsp:nvSpPr>
        <dsp:cNvPr id="0" name=""/>
        <dsp:cNvSpPr/>
      </dsp:nvSpPr>
      <dsp:spPr>
        <a:xfrm>
          <a:off x="7798083"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68C0D4-6AA2-5642-A2A6-50F3BE782236}">
      <dsp:nvSpPr>
        <dsp:cNvPr id="0" name=""/>
        <dsp:cNvSpPr/>
      </dsp:nvSpPr>
      <dsp:spPr>
        <a:xfrm>
          <a:off x="8953309"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44550">
            <a:lnSpc>
              <a:spcPct val="90000"/>
            </a:lnSpc>
            <a:spcBef>
              <a:spcPct val="0"/>
            </a:spcBef>
            <a:spcAft>
              <a:spcPct val="35000"/>
            </a:spcAft>
          </a:pPr>
          <a:r>
            <a:rPr lang="en-US" sz="2000" kern="1200" dirty="0" smtClean="0"/>
            <a:t>Graduation</a:t>
          </a:r>
          <a:endParaRPr lang="en-US" sz="2000" kern="1200" dirty="0"/>
        </a:p>
        <a:p>
          <a:pPr marL="114300" lvl="1" indent="0" algn="l" defTabSz="666750">
            <a:lnSpc>
              <a:spcPct val="90000"/>
            </a:lnSpc>
            <a:spcBef>
              <a:spcPct val="0"/>
            </a:spcBef>
            <a:spcAft>
              <a:spcPct val="15000"/>
            </a:spcAft>
            <a:buChar char="••"/>
          </a:pPr>
          <a:endParaRPr lang="en-US" sz="1600" kern="1200" dirty="0" smtClean="0"/>
        </a:p>
        <a:p>
          <a:pPr marL="114300" lvl="1" indent="0" algn="l" defTabSz="666750">
            <a:lnSpc>
              <a:spcPct val="90000"/>
            </a:lnSpc>
            <a:spcBef>
              <a:spcPct val="0"/>
            </a:spcBef>
            <a:spcAft>
              <a:spcPct val="15000"/>
            </a:spcAft>
            <a:buChar char="••"/>
          </a:pPr>
          <a:endParaRPr lang="en-US" sz="1600" kern="1200" dirty="0"/>
        </a:p>
      </dsp:txBody>
      <dsp:txXfrm>
        <a:off x="8953309" y="2610802"/>
        <a:ext cx="1704834" cy="1740535"/>
      </dsp:txXfrm>
    </dsp:sp>
    <dsp:sp modelId="{14FB8900-ECAD-EF49-85A9-B8CBE3EA0556}">
      <dsp:nvSpPr>
        <dsp:cNvPr id="0" name=""/>
        <dsp:cNvSpPr/>
      </dsp:nvSpPr>
      <dsp:spPr>
        <a:xfrm>
          <a:off x="9588160"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D6356-66F7-6E4A-9F70-48A7180D0638}" type="datetimeFigureOut">
              <a:rPr lang="en-US" smtClean="0"/>
              <a:t>2/17/16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B08FA-5074-2E48-91F9-963DD7E847B1}" type="slidenum">
              <a:rPr lang="en-US" smtClean="0"/>
              <a:t>‹#›</a:t>
            </a:fld>
            <a:endParaRPr lang="en-US"/>
          </a:p>
        </p:txBody>
      </p:sp>
    </p:spTree>
    <p:extLst>
      <p:ext uri="{BB962C8B-B14F-4D97-AF65-F5344CB8AC3E}">
        <p14:creationId xmlns:p14="http://schemas.microsoft.com/office/powerpoint/2010/main" val="98397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morning</a:t>
            </a:r>
            <a:r>
              <a:rPr lang="en-US" baseline="0" dirty="0" smtClean="0"/>
              <a:t> everyone, Thank you for coming today for my PhD proposal. My name is Kyeongan and I go by Karl. Today, I am going to present my research about ‘data visualization methods for scientific careers’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a:t>
            </a:fld>
            <a:endParaRPr lang="en-US"/>
          </a:p>
        </p:txBody>
      </p:sp>
    </p:spTree>
    <p:extLst>
      <p:ext uri="{BB962C8B-B14F-4D97-AF65-F5344CB8AC3E}">
        <p14:creationId xmlns:p14="http://schemas.microsoft.com/office/powerpoint/2010/main" val="579050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this section, I would like to talk about the design and methodology of scholar plot.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17</a:t>
            </a:fld>
            <a:endParaRPr lang="en-US"/>
          </a:p>
        </p:txBody>
      </p:sp>
    </p:spTree>
    <p:extLst>
      <p:ext uri="{BB962C8B-B14F-4D97-AF65-F5344CB8AC3E}">
        <p14:creationId xmlns:p14="http://schemas.microsoft.com/office/powerpoint/2010/main" val="1236260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have three</a:t>
            </a:r>
            <a:r>
              <a:rPr lang="en-US" baseline="0" dirty="0" smtClean="0"/>
              <a:t> figures of the same scholar in order to see the difference.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Google Scholar Profile. It is the most inclusively data</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Curriculum Vitae, </a:t>
            </a:r>
            <a:r>
              <a:rPr lang="en-US" sz="1200" kern="1200" dirty="0" smtClean="0">
                <a:solidFill>
                  <a:schemeClr val="tx1"/>
                </a:solidFill>
                <a:latin typeface="+mn-lt"/>
                <a:ea typeface="+mn-ea"/>
                <a:cs typeface="+mn-cs"/>
              </a:rPr>
              <a:t>a brief account of a person's education, qualifications, and previous experience.</a:t>
            </a:r>
            <a:r>
              <a:rPr lang="en-US" sz="1200" kern="1200" baseline="0" dirty="0" smtClean="0">
                <a:solidFill>
                  <a:schemeClr val="tx1"/>
                </a:solidFill>
                <a:latin typeface="+mn-lt"/>
                <a:ea typeface="+mn-ea"/>
                <a:cs typeface="+mn-cs"/>
              </a:rPr>
              <a:t> It is</a:t>
            </a:r>
            <a:r>
              <a:rPr lang="en-US" baseline="0" dirty="0" smtClean="0"/>
              <a:t> still very popular. However, user needs to make themselves as PDF and always need to update it whenever new publications </a:t>
            </a:r>
            <a:r>
              <a:rPr lang="en-US" baseline="0" dirty="0" err="1" smtClean="0"/>
              <a:t>apperared</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I want to ask you what these are missing?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One when is the first and least publication they are </a:t>
            </a:r>
            <a:r>
              <a:rPr lang="en-US" baseline="0" dirty="0" err="1" smtClean="0"/>
              <a:t>publicshed</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Another is you have no idea that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Quick comparison Google Scholar, Curriculum Vitae and SP</a:t>
            </a:r>
          </a:p>
          <a:p>
            <a:endParaRPr lang="en-US" dirty="0" smtClean="0"/>
          </a:p>
          <a:p>
            <a:endParaRPr lang="en-US" dirty="0" smtClean="0"/>
          </a:p>
          <a:p>
            <a:r>
              <a:rPr lang="en-US" dirty="0" err="1" smtClean="0"/>
              <a:t>scientfic</a:t>
            </a:r>
            <a:r>
              <a:rPr lang="en-US" baseline="0" dirty="0" smtClean="0"/>
              <a:t> </a:t>
            </a:r>
            <a:r>
              <a:rPr lang="en-US" baseline="0" dirty="0" err="1" smtClean="0"/>
              <a:t>evidenace</a:t>
            </a:r>
            <a:r>
              <a:rPr lang="en-US" baseline="0" dirty="0" smtClean="0"/>
              <a:t> / crucial factors / justify why it is being considered.</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18</a:t>
            </a:fld>
            <a:endParaRPr lang="en-US"/>
          </a:p>
        </p:txBody>
      </p:sp>
    </p:spTree>
    <p:extLst>
      <p:ext uri="{BB962C8B-B14F-4D97-AF65-F5344CB8AC3E}">
        <p14:creationId xmlns:p14="http://schemas.microsoft.com/office/powerpoint/2010/main" val="1647712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(Details</a:t>
            </a:r>
            <a:r>
              <a:rPr lang="en-US" baseline="0" dirty="0" smtClean="0"/>
              <a:t> as much as possible</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one result of a scholar who have about 300 publications includes all Journal/ Conference and Patents.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am</a:t>
            </a:r>
            <a:r>
              <a:rPr lang="en-US" baseline="0" dirty="0" smtClean="0"/>
              <a:t> sure that most of people includes you understand this visual results tell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easy to identify what type of publication powers the individual’s scholarship - a correlate of disciplinary culture. For example, it is easy to spot career profiles of computer scientists and engineers, where typically scholarship is built on conference rather than journal publications.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19</a:t>
            </a:fld>
            <a:endParaRPr lang="en-US"/>
          </a:p>
        </p:txBody>
      </p:sp>
    </p:spTree>
    <p:extLst>
      <p:ext uri="{BB962C8B-B14F-4D97-AF65-F5344CB8AC3E}">
        <p14:creationId xmlns:p14="http://schemas.microsoft.com/office/powerpoint/2010/main" val="409272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Scholar Plot also depicts the NSF/NIH/NASA funding of an individual as a multiline in log</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scale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20</a:t>
            </a:fld>
            <a:endParaRPr lang="en-US"/>
          </a:p>
        </p:txBody>
      </p:sp>
    </p:spTree>
    <p:extLst>
      <p:ext uri="{BB962C8B-B14F-4D97-AF65-F5344CB8AC3E}">
        <p14:creationId xmlns:p14="http://schemas.microsoft.com/office/powerpoint/2010/main" val="141724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Initial feedback through a focus group, we’ve added 4 panels below</a:t>
            </a:r>
            <a:r>
              <a:rPr lang="en-US" sz="1200" kern="1200" baseline="0" dirty="0" smtClean="0">
                <a:solidFill>
                  <a:schemeClr val="tx1"/>
                </a:solidFill>
                <a:effectLst/>
                <a:latin typeface="+mn-lt"/>
                <a:ea typeface="+mn-ea"/>
                <a:cs typeface="+mn-cs"/>
              </a:rPr>
              <a:t> scholar plot results.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It consists of 4 panels.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team science information. </a:t>
            </a:r>
            <a:r>
              <a:rPr lang="en-US" sz="1200" kern="1200" dirty="0" smtClean="0">
                <a:solidFill>
                  <a:schemeClr val="tx1"/>
                </a:solidFill>
                <a:effectLst/>
                <a:latin typeface="+mn-lt"/>
                <a:ea typeface="+mn-ea"/>
                <a:cs typeface="+mn-cs"/>
              </a:rPr>
              <a:t>Participants wanted to see the number and intensity of collaborations for the depicted scholar.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Summarize highly cited papers. </a:t>
            </a:r>
            <a:r>
              <a:rPr lang="en-US" sz="1200" kern="1200" dirty="0" smtClean="0">
                <a:solidFill>
                  <a:schemeClr val="tx1"/>
                </a:solidFill>
                <a:effectLst/>
                <a:latin typeface="+mn-lt"/>
                <a:ea typeface="+mn-ea"/>
                <a:cs typeface="+mn-cs"/>
              </a:rPr>
              <a:t>Participants wanted to see explicitly in a side panel the scholar’s most popular papers.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journal profile. </a:t>
            </a:r>
            <a:r>
              <a:rPr lang="en-US" sz="1200" kern="1200" dirty="0" smtClean="0">
                <a:solidFill>
                  <a:schemeClr val="tx1"/>
                </a:solidFill>
                <a:effectLst/>
                <a:latin typeface="+mn-lt"/>
                <a:ea typeface="+mn-ea"/>
                <a:cs typeface="+mn-cs"/>
              </a:rPr>
              <a:t>Participants wanted to see the specific journals where the scholar publishes most often and their impact factors.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21</a:t>
            </a:fld>
            <a:endParaRPr lang="en-US"/>
          </a:p>
        </p:txBody>
      </p:sp>
    </p:spTree>
    <p:extLst>
      <p:ext uri="{BB962C8B-B14F-4D97-AF65-F5344CB8AC3E}">
        <p14:creationId xmlns:p14="http://schemas.microsoft.com/office/powerpoint/2010/main" val="675132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smtClean="0"/>
              <a:t>Top left is Co-Authors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This is very useful information it </a:t>
            </a:r>
            <a:r>
              <a:rPr lang="en-US" sz="1200" kern="1200" dirty="0" smtClean="0">
                <a:solidFill>
                  <a:schemeClr val="tx1"/>
                </a:solidFill>
                <a:effectLst/>
                <a:latin typeface="+mn-lt"/>
                <a:ea typeface="+mn-ea"/>
                <a:cs typeface="+mn-cs"/>
              </a:rPr>
              <a:t>summarizes the scholar’s top collaborators.</a:t>
            </a:r>
            <a:r>
              <a:rPr lang="en-US" sz="1200" kern="1200" baseline="0" dirty="0" smtClean="0">
                <a:solidFill>
                  <a:schemeClr val="tx1"/>
                </a:solidFill>
                <a:effectLst/>
                <a:latin typeface="+mn-lt"/>
                <a:ea typeface="+mn-ea"/>
                <a:cs typeface="+mn-cs"/>
              </a:rPr>
              <a:t> Just super quick you know.</a:t>
            </a:r>
            <a:endParaRPr lang="en-US" baseline="0" dirty="0" smtClean="0"/>
          </a:p>
          <a:p>
            <a:pPr marL="685800" lvl="1" indent="-228600">
              <a:buAutoNum type="arabicPeriod"/>
            </a:pPr>
            <a:r>
              <a:rPr lang="en-US" baseline="0" dirty="0" smtClean="0"/>
              <a:t>Have up to 30, but display top 10 you can see without scrolling.</a:t>
            </a:r>
          </a:p>
          <a:p>
            <a:pPr marL="228600" indent="-228600">
              <a:buAutoNum type="arabicPeriod"/>
            </a:pPr>
            <a:r>
              <a:rPr lang="en-US" baseline="0" dirty="0" smtClean="0"/>
              <a:t>Top right is Journals Ranked by Frequency</a:t>
            </a:r>
          </a:p>
          <a:p>
            <a:pPr marL="685800" lvl="1" indent="-228600">
              <a:buAutoNum type="arabicPeriod"/>
            </a:pPr>
            <a:endParaRPr lang="en-US" baseline="0" dirty="0" smtClean="0"/>
          </a:p>
          <a:p>
            <a:pPr marL="228600" indent="-228600">
              <a:buAutoNum type="arabicPeriod"/>
            </a:pPr>
            <a:r>
              <a:rPr lang="en-US" baseline="0" dirty="0" smtClean="0"/>
              <a:t>Bottle left is Top 5 Most Cited Papers</a:t>
            </a:r>
          </a:p>
          <a:p>
            <a:pPr marL="228600" indent="-228600">
              <a:buAutoNum type="arabicPeriod"/>
            </a:pPr>
            <a:r>
              <a:rPr lang="en-US" baseline="0" dirty="0" smtClean="0"/>
              <a:t>Bottle right is Top 5 Journal by Impact Factor</a:t>
            </a:r>
          </a:p>
          <a:p>
            <a:pPr marL="228600" indent="-228600">
              <a:buAutoNum type="arabicPeriod"/>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These insights are not easily available from the CV or Google Scholar page4</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22</a:t>
            </a:fld>
            <a:endParaRPr lang="en-US"/>
          </a:p>
        </p:txBody>
      </p:sp>
    </p:spTree>
    <p:extLst>
      <p:ext uri="{BB962C8B-B14F-4D97-AF65-F5344CB8AC3E}">
        <p14:creationId xmlns:p14="http://schemas.microsoft.com/office/powerpoint/2010/main" val="2013313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24</a:t>
            </a:fld>
            <a:endParaRPr lang="en-US"/>
          </a:p>
        </p:txBody>
      </p:sp>
    </p:spTree>
    <p:extLst>
      <p:ext uri="{BB962C8B-B14F-4D97-AF65-F5344CB8AC3E}">
        <p14:creationId xmlns:p14="http://schemas.microsoft.com/office/powerpoint/2010/main" val="41106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Individual SP publication plot has two different scales views to </a:t>
            </a:r>
            <a:r>
              <a:rPr lang="en-US" sz="1200" kern="1200" dirty="0" smtClean="0">
                <a:solidFill>
                  <a:schemeClr val="tx1"/>
                </a:solidFill>
                <a:effectLst/>
                <a:latin typeface="+mn-lt"/>
                <a:ea typeface="+mn-ea"/>
                <a:cs typeface="+mn-cs"/>
              </a:rPr>
              <a:t>create a standardized scale for the y-axis</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or comparison, we introduced a log10 scale for the default plot and an option to toggle to the decimal scale view. </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25</a:t>
            </a:fld>
            <a:endParaRPr lang="en-US"/>
          </a:p>
        </p:txBody>
      </p:sp>
    </p:spTree>
    <p:extLst>
      <p:ext uri="{BB962C8B-B14F-4D97-AF65-F5344CB8AC3E}">
        <p14:creationId xmlns:p14="http://schemas.microsoft.com/office/powerpoint/2010/main" val="18660554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a:t>
            </a:r>
            <a:r>
              <a:rPr lang="en-US" sz="1200" kern="1200" baseline="0" dirty="0" smtClean="0">
                <a:solidFill>
                  <a:schemeClr val="tx1"/>
                </a:solidFill>
                <a:effectLst/>
                <a:latin typeface="+mn-lt"/>
                <a:ea typeface="+mn-ea"/>
                <a:cs typeface="+mn-cs"/>
              </a:rPr>
              <a:t> want to talk to publication symbols and its size.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Only journal</a:t>
            </a:r>
            <a:r>
              <a:rPr lang="en-US" sz="1200" kern="1200" baseline="0" dirty="0" smtClean="0">
                <a:solidFill>
                  <a:schemeClr val="tx1"/>
                </a:solidFill>
                <a:effectLst/>
                <a:latin typeface="+mn-lt"/>
                <a:ea typeface="+mn-ea"/>
                <a:cs typeface="+mn-cs"/>
              </a:rPr>
              <a:t> publications</a:t>
            </a:r>
            <a:r>
              <a:rPr lang="en-US" sz="1200" kern="1200" dirty="0" smtClean="0">
                <a:solidFill>
                  <a:schemeClr val="tx1"/>
                </a:solidFill>
                <a:effectLst/>
                <a:latin typeface="+mn-lt"/>
                <a:ea typeface="+mn-ea"/>
                <a:cs typeface="+mn-cs"/>
              </a:rPr>
              <a:t> have a widely accepted ranking system</a:t>
            </a:r>
            <a:r>
              <a:rPr lang="en-US" sz="1200" kern="1200" baseline="0" dirty="0" smtClean="0">
                <a:solidFill>
                  <a:schemeClr val="tx1"/>
                </a:solidFill>
                <a:effectLst/>
                <a:latin typeface="+mn-lt"/>
                <a:ea typeface="+mn-ea"/>
                <a:cs typeface="+mn-cs"/>
              </a:rPr>
              <a:t> that is </a:t>
            </a:r>
            <a:r>
              <a:rPr lang="en-US" sz="1200" kern="1200" dirty="0" smtClean="0">
                <a:solidFill>
                  <a:schemeClr val="tx1"/>
                </a:solidFill>
                <a:effectLst/>
                <a:latin typeface="+mn-lt"/>
                <a:ea typeface="+mn-ea"/>
                <a:cs typeface="+mn-cs"/>
              </a:rPr>
              <a:t>the Journal Impact Factor (IF) List.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we represent different publication types with different symbols, varying the symbol size of journal publications only, for which an established ranking system exists. We chose disks to be the symbols of journal publications, as disk scaling can be done very effectively by simply varying its radius (A ∼ r2).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Specifically, after performing histogram analysis on the IFs of journal publications, we settled on four disk sizes to represent journal prestige: #1 &lt; #2 &lt; #3 &lt; #4 (Fig. 2). We found that the great majority of journal </a:t>
            </a:r>
            <a:r>
              <a:rPr lang="en-US" sz="1200" kern="1200" dirty="0" err="1" smtClean="0">
                <a:solidFill>
                  <a:schemeClr val="tx1"/>
                </a:solidFill>
                <a:effectLst/>
                <a:latin typeface="+mn-lt"/>
                <a:ea typeface="+mn-ea"/>
                <a:cs typeface="+mn-cs"/>
              </a:rPr>
              <a:t>publi</a:t>
            </a:r>
            <a:r>
              <a:rPr lang="en-US" sz="1200" kern="1200" dirty="0" smtClean="0">
                <a:solidFill>
                  <a:schemeClr val="tx1"/>
                </a:solidFill>
                <a:effectLst/>
                <a:latin typeface="+mn-lt"/>
                <a:ea typeface="+mn-ea"/>
                <a:cs typeface="+mn-cs"/>
              </a:rPr>
              <a:t>- cations appear in journals with IF &lt; 2, assigning to this cohort the smallest disk size symbol, #1. These are mid- level specialized technical and scientific journals.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next IF bracket (2 ≤ IF &lt; 4) includes high quality specialized technical (e.g., IEEE Transactions) and scientific journals represented by disk #2.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third IF bracket (4 ≤ IF &lt; 16) includes very high quality science journals and specialized medical journals represented by disk #3.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top IF bracket (IF ≥ 16) includes famous general science journals (e.g., </a:t>
            </a:r>
            <a:r>
              <a:rPr lang="en-US" sz="1200" i="1" kern="1200" dirty="0" smtClean="0">
                <a:solidFill>
                  <a:schemeClr val="tx1"/>
                </a:solidFill>
                <a:effectLst/>
                <a:latin typeface="+mn-lt"/>
                <a:ea typeface="+mn-ea"/>
                <a:cs typeface="+mn-cs"/>
              </a:rPr>
              <a:t>Nature</a:t>
            </a:r>
            <a:r>
              <a:rPr lang="en-US" sz="1200" kern="1200" dirty="0" smtClean="0">
                <a:solidFill>
                  <a:schemeClr val="tx1"/>
                </a:solidFill>
                <a:effectLst/>
                <a:latin typeface="+mn-lt"/>
                <a:ea typeface="+mn-ea"/>
                <a:cs typeface="+mn-cs"/>
              </a:rPr>
              <a:t>) and top medical journals (e.g., </a:t>
            </a:r>
            <a:r>
              <a:rPr lang="en-US" sz="1200" i="1" kern="1200" dirty="0" smtClean="0">
                <a:solidFill>
                  <a:schemeClr val="tx1"/>
                </a:solidFill>
                <a:effectLst/>
                <a:latin typeface="+mn-lt"/>
                <a:ea typeface="+mn-ea"/>
                <a:cs typeface="+mn-cs"/>
              </a:rPr>
              <a:t>New England Jour- </a:t>
            </a:r>
            <a:r>
              <a:rPr lang="en-US" sz="1200" i="1" kern="1200" dirty="0" err="1" smtClean="0">
                <a:solidFill>
                  <a:schemeClr val="tx1"/>
                </a:solidFill>
                <a:effectLst/>
                <a:latin typeface="+mn-lt"/>
                <a:ea typeface="+mn-ea"/>
                <a:cs typeface="+mn-cs"/>
              </a:rPr>
              <a:t>nal</a:t>
            </a:r>
            <a:r>
              <a:rPr lang="en-US" sz="1200" i="1" kern="1200" dirty="0" smtClean="0">
                <a:solidFill>
                  <a:schemeClr val="tx1"/>
                </a:solidFill>
                <a:effectLst/>
                <a:latin typeface="+mn-lt"/>
                <a:ea typeface="+mn-ea"/>
                <a:cs typeface="+mn-cs"/>
              </a:rPr>
              <a:t> of Medicine</a:t>
            </a:r>
            <a:r>
              <a:rPr lang="en-US" sz="1200" kern="1200" dirty="0" smtClean="0">
                <a:solidFill>
                  <a:schemeClr val="tx1"/>
                </a:solidFill>
                <a:effectLst/>
                <a:latin typeface="+mn-lt"/>
                <a:ea typeface="+mn-ea"/>
                <a:cs typeface="+mn-cs"/>
              </a:rPr>
              <a:t>); they are assigned the largest disk, #4.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26</a:t>
            </a:fld>
            <a:endParaRPr lang="en-US"/>
          </a:p>
        </p:txBody>
      </p:sp>
    </p:spTree>
    <p:extLst>
      <p:ext uri="{BB962C8B-B14F-4D97-AF65-F5344CB8AC3E}">
        <p14:creationId xmlns:p14="http://schemas.microsoft.com/office/powerpoint/2010/main" val="7267182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5-8 </a:t>
            </a:r>
            <a:r>
              <a:rPr lang="en-US" dirty="0" err="1" smtClean="0"/>
              <a:t>mins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27</a:t>
            </a:fld>
            <a:endParaRPr lang="en-US"/>
          </a:p>
        </p:txBody>
      </p:sp>
    </p:spTree>
    <p:extLst>
      <p:ext uri="{BB962C8B-B14F-4D97-AF65-F5344CB8AC3E}">
        <p14:creationId xmlns:p14="http://schemas.microsoft.com/office/powerpoint/2010/main" val="1723850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Before start to present my research, </a:t>
            </a:r>
            <a:r>
              <a:rPr lang="en-US" sz="1200" b="0" i="0" kern="1200" dirty="0" smtClean="0">
                <a:solidFill>
                  <a:schemeClr val="tx1"/>
                </a:solidFill>
                <a:effectLst/>
                <a:latin typeface="+mn-lt"/>
                <a:ea typeface="+mn-ea"/>
                <a:cs typeface="+mn-cs"/>
              </a:rPr>
              <a:t>I would like to talk about a little bit what data</a:t>
            </a:r>
            <a:r>
              <a:rPr lang="en-US" sz="1200" b="0" i="0" kern="1200" baseline="0" dirty="0" smtClean="0">
                <a:solidFill>
                  <a:schemeClr val="tx1"/>
                </a:solidFill>
                <a:effectLst/>
                <a:latin typeface="+mn-lt"/>
                <a:ea typeface="+mn-ea"/>
                <a:cs typeface="+mn-cs"/>
              </a:rPr>
              <a:t> visualization is exactly.</a:t>
            </a: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Data visualization</a:t>
            </a:r>
            <a:r>
              <a:rPr lang="en-US" sz="1200" b="0" i="0" kern="1200" dirty="0" smtClean="0">
                <a:solidFill>
                  <a:schemeClr val="tx1"/>
                </a:solidFill>
                <a:effectLst/>
                <a:latin typeface="+mn-lt"/>
                <a:ea typeface="+mn-ea"/>
                <a:cs typeface="+mn-cs"/>
              </a:rPr>
              <a:t> is the graphical display of abstract information for two purposes: sense-making (also called </a:t>
            </a:r>
            <a:r>
              <a:rPr lang="en-US" sz="1200" b="1" i="0" kern="1200" dirty="0" smtClean="0">
                <a:solidFill>
                  <a:schemeClr val="tx1"/>
                </a:solidFill>
                <a:effectLst/>
                <a:latin typeface="+mn-lt"/>
                <a:ea typeface="+mn-ea"/>
                <a:cs typeface="+mn-cs"/>
              </a:rPr>
              <a:t>data</a:t>
            </a:r>
            <a:r>
              <a:rPr lang="en-US" sz="1200" b="0" i="0" kern="1200" dirty="0" smtClean="0">
                <a:solidFill>
                  <a:schemeClr val="tx1"/>
                </a:solidFill>
                <a:effectLst/>
                <a:latin typeface="+mn-lt"/>
                <a:ea typeface="+mn-ea"/>
                <a:cs typeface="+mn-cs"/>
              </a:rPr>
              <a:t> analysis) and communication.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visual face.</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a:t>
            </a:fld>
            <a:endParaRPr lang="en-US"/>
          </a:p>
        </p:txBody>
      </p:sp>
    </p:spTree>
    <p:extLst>
      <p:ext uri="{BB962C8B-B14F-4D97-AF65-F5344CB8AC3E}">
        <p14:creationId xmlns:p14="http://schemas.microsoft.com/office/powerpoint/2010/main" val="1252016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Scholar’s publication</a:t>
            </a:r>
            <a:r>
              <a:rPr lang="en-US" baseline="0" dirty="0" smtClean="0"/>
              <a:t> data is at from Google Scholar Profile and publication data. I used the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28</a:t>
            </a:fld>
            <a:endParaRPr lang="en-US"/>
          </a:p>
        </p:txBody>
      </p:sp>
    </p:spTree>
    <p:extLst>
      <p:ext uri="{BB962C8B-B14F-4D97-AF65-F5344CB8AC3E}">
        <p14:creationId xmlns:p14="http://schemas.microsoft.com/office/powerpoint/2010/main" val="17047543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AB08FA-5074-2E48-91F9-963DD7E847B1}" type="slidenum">
              <a:rPr lang="en-US" smtClean="0"/>
              <a:t>31</a:t>
            </a:fld>
            <a:endParaRPr lang="en-US"/>
          </a:p>
        </p:txBody>
      </p:sp>
    </p:spTree>
    <p:extLst>
      <p:ext uri="{BB962C8B-B14F-4D97-AF65-F5344CB8AC3E}">
        <p14:creationId xmlns:p14="http://schemas.microsoft.com/office/powerpoint/2010/main" val="2394134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a:t>
            </a:r>
            <a:r>
              <a:rPr lang="en-US" dirty="0" err="1" smtClean="0"/>
              <a:t>secs</a:t>
            </a:r>
            <a:r>
              <a:rPr lang="en-US" dirty="0" smtClean="0"/>
              <a:t> – 1 min)</a:t>
            </a:r>
          </a:p>
          <a:p>
            <a:endParaRPr lang="en-US" dirty="0" smtClean="0"/>
          </a:p>
          <a:p>
            <a:r>
              <a:rPr lang="en-US" dirty="0" smtClean="0"/>
              <a:t>I do not go through</a:t>
            </a:r>
            <a:r>
              <a:rPr lang="en-US" baseline="0" dirty="0" smtClean="0"/>
              <a:t> </a:t>
            </a:r>
            <a:r>
              <a:rPr lang="en-US" dirty="0" smtClean="0"/>
              <a:t>the </a:t>
            </a:r>
            <a:r>
              <a:rPr lang="en-US" baseline="0" dirty="0" smtClean="0"/>
              <a:t>system. However, I myself want to mention because this system is built very well and took lots of efforts to have it. Frontend Development, </a:t>
            </a:r>
            <a:r>
              <a:rPr lang="en-US" baseline="0" dirty="0" err="1" smtClean="0"/>
              <a:t>MySql</a:t>
            </a:r>
            <a:r>
              <a:rPr lang="en-US" baseline="0" dirty="0" smtClean="0"/>
              <a:t> </a:t>
            </a:r>
            <a:r>
              <a:rPr lang="en-US" baseline="0" dirty="0" err="1" smtClean="0"/>
              <a:t>Databse</a:t>
            </a:r>
            <a:r>
              <a:rPr lang="en-US" baseline="0" dirty="0" smtClean="0"/>
              <a:t>, Many </a:t>
            </a:r>
            <a:r>
              <a:rPr lang="en-US" baseline="0" dirty="0" err="1" smtClean="0"/>
              <a:t>Datbase</a:t>
            </a:r>
            <a:r>
              <a:rPr lang="en-US" baseline="0" dirty="0" smtClean="0"/>
              <a:t> programming, Scrapping information from Google by avoiding blocking. I can’t list all but we even blocked morn than 10 times. We had have ‘sleepless night’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32</a:t>
            </a:fld>
            <a:endParaRPr lang="en-US"/>
          </a:p>
        </p:txBody>
      </p:sp>
    </p:spTree>
    <p:extLst>
      <p:ext uri="{BB962C8B-B14F-4D97-AF65-F5344CB8AC3E}">
        <p14:creationId xmlns:p14="http://schemas.microsoft.com/office/powerpoint/2010/main" val="21152232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total of n = 15 participants from various natural, mathematical, and social sciences participated in the user study, which was approved by the Institutional Review Board (IRB) of the University of Houston.</a:t>
            </a:r>
          </a:p>
          <a:p>
            <a:r>
              <a:rPr lang="en-US" sz="1200" kern="1200" dirty="0" smtClean="0">
                <a:solidFill>
                  <a:schemeClr val="tx1"/>
                </a:solidFill>
                <a:effectLst/>
                <a:latin typeface="+mn-lt"/>
                <a:ea typeface="+mn-ea"/>
                <a:cs typeface="+mn-cs"/>
              </a:rPr>
              <a:t>We asked each participant to review and interact with the SP interface before completing an online survey.</a:t>
            </a:r>
          </a:p>
          <a:p>
            <a:r>
              <a:rPr lang="en-US" sz="1200" kern="1200" dirty="0" smtClean="0">
                <a:solidFill>
                  <a:schemeClr val="tx1"/>
                </a:solidFill>
                <a:effectLst/>
                <a:latin typeface="+mn-lt"/>
                <a:ea typeface="+mn-ea"/>
                <a:cs typeface="+mn-cs"/>
              </a:rPr>
              <a:t>The participants answered 10 questions on a Likert scale from 1 to 5, with 1 being strongly disagree and 5 being strongly agree. </a:t>
            </a:r>
            <a:endParaRPr lang="en-US" dirty="0" smtClean="0"/>
          </a:p>
          <a:p>
            <a:r>
              <a:rPr lang="en-US" sz="1200" kern="1200" dirty="0" smtClean="0">
                <a:solidFill>
                  <a:schemeClr val="tx1"/>
                </a:solidFill>
                <a:effectLst/>
                <a:latin typeface="+mn-lt"/>
                <a:ea typeface="+mn-ea"/>
                <a:cs typeface="+mn-cs"/>
              </a:rPr>
              <a:t>Usability, accuracy and intuitive understanding of SP scored the highest (μ = 4.2).</a:t>
            </a:r>
          </a:p>
          <a:p>
            <a:r>
              <a:rPr lang="en-US" sz="1200" kern="1200" dirty="0" smtClean="0">
                <a:solidFill>
                  <a:schemeClr val="tx1"/>
                </a:solidFill>
                <a:effectLst/>
                <a:latin typeface="+mn-lt"/>
                <a:ea typeface="+mn-ea"/>
                <a:cs typeface="+mn-cs"/>
              </a:rPr>
              <a:t>Another key result is that the participants were planning to use SP frequently (μ = 4.1).</a:t>
            </a:r>
          </a:p>
          <a:p>
            <a:r>
              <a:rPr lang="en-US" sz="1200" kern="1200" dirty="0" smtClean="0">
                <a:solidFill>
                  <a:schemeClr val="tx1"/>
                </a:solidFill>
                <a:effectLst/>
                <a:latin typeface="+mn-lt"/>
                <a:ea typeface="+mn-ea"/>
                <a:cs typeface="+mn-cs"/>
              </a:rPr>
              <a:t>Overall, the survey confirmed that the base level of SP is a user- friendly tool that academic users find of interest and value.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34</a:t>
            </a:fld>
            <a:endParaRPr lang="en-US"/>
          </a:p>
        </p:txBody>
      </p:sp>
    </p:spTree>
    <p:extLst>
      <p:ext uri="{BB962C8B-B14F-4D97-AF65-F5344CB8AC3E}">
        <p14:creationId xmlns:p14="http://schemas.microsoft.com/office/powerpoint/2010/main" val="17096003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endParaRPr lang="en-US" dirty="0" smtClean="0"/>
          </a:p>
          <a:p>
            <a:r>
              <a:rPr lang="en-US" sz="1200" kern="1200" dirty="0" smtClean="0">
                <a:solidFill>
                  <a:schemeClr val="tx1"/>
                </a:solidFill>
                <a:effectLst/>
                <a:latin typeface="+mn-lt"/>
                <a:ea typeface="+mn-ea"/>
                <a:cs typeface="+mn-cs"/>
              </a:rPr>
              <a:t>The basic idea behind SP is to facilitate instant deeper in- sights regarding different strengths of academic records, supporting the work of evaluation committees and the </a:t>
            </a:r>
            <a:r>
              <a:rPr lang="en-US" sz="1200" kern="1200" dirty="0" err="1" smtClean="0">
                <a:solidFill>
                  <a:schemeClr val="tx1"/>
                </a:solidFill>
                <a:effectLst/>
                <a:latin typeface="+mn-lt"/>
                <a:ea typeface="+mn-ea"/>
                <a:cs typeface="+mn-cs"/>
              </a:rPr>
              <a:t>curi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ous</a:t>
            </a:r>
            <a:r>
              <a:rPr lang="en-US" sz="1200" kern="1200" dirty="0" smtClean="0">
                <a:solidFill>
                  <a:schemeClr val="tx1"/>
                </a:solidFill>
                <a:effectLst/>
                <a:latin typeface="+mn-lt"/>
                <a:ea typeface="+mn-ea"/>
                <a:cs typeface="+mn-cs"/>
              </a:rPr>
              <a:t> academic in search of an advisor or department. One of SP’s strengths is that it draws data from open sources that are inclusive. This creates, however, a technical </a:t>
            </a:r>
            <a:r>
              <a:rPr lang="en-US" sz="1200" kern="1200" dirty="0" err="1" smtClean="0">
                <a:solidFill>
                  <a:schemeClr val="tx1"/>
                </a:solidFill>
                <a:effectLst/>
                <a:latin typeface="+mn-lt"/>
                <a:ea typeface="+mn-ea"/>
                <a:cs typeface="+mn-cs"/>
              </a:rPr>
              <a:t>prob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lem</a:t>
            </a:r>
            <a:r>
              <a:rPr lang="en-US" sz="1200" kern="1200" dirty="0" smtClean="0">
                <a:solidFill>
                  <a:schemeClr val="tx1"/>
                </a:solidFill>
                <a:effectLst/>
                <a:latin typeface="+mn-lt"/>
                <a:ea typeface="+mn-ea"/>
                <a:cs typeface="+mn-cs"/>
              </a:rPr>
              <a:t> because Google Scholar - a key open source used by SP - does not offer an application programming interface. For the base level of SP we solved this problem with a sim- </a:t>
            </a:r>
            <a:r>
              <a:rPr lang="en-US" sz="1200" kern="1200" dirty="0" err="1" smtClean="0">
                <a:solidFill>
                  <a:schemeClr val="tx1"/>
                </a:solidFill>
                <a:effectLst/>
                <a:latin typeface="+mn-lt"/>
                <a:ea typeface="+mn-ea"/>
                <a:cs typeface="+mn-cs"/>
              </a:rPr>
              <a:t>ple</a:t>
            </a:r>
            <a:r>
              <a:rPr lang="en-US" sz="1200" kern="1200" dirty="0" smtClean="0">
                <a:solidFill>
                  <a:schemeClr val="tx1"/>
                </a:solidFill>
                <a:effectLst/>
                <a:latin typeface="+mn-lt"/>
                <a:ea typeface="+mn-ea"/>
                <a:cs typeface="+mn-cs"/>
              </a:rPr>
              <a:t> wiki function: if the individual sought by the user is not recognized by SP, then SP asks the user to copy and paste the targeted individual’s Google Scholar ID; SP remembers it thereafter. For the department and college levels, a wiki function is in the works.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35</a:t>
            </a:fld>
            <a:endParaRPr lang="en-US"/>
          </a:p>
        </p:txBody>
      </p:sp>
    </p:spTree>
    <p:extLst>
      <p:ext uri="{BB962C8B-B14F-4D97-AF65-F5344CB8AC3E}">
        <p14:creationId xmlns:p14="http://schemas.microsoft.com/office/powerpoint/2010/main" val="21415366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want to see the</a:t>
            </a:r>
            <a:r>
              <a:rPr lang="en-US" baseline="0" dirty="0" smtClean="0"/>
              <a:t> group </a:t>
            </a:r>
            <a:r>
              <a:rPr lang="en-US" dirty="0" smtClean="0"/>
              <a:t>Not only individual but also group such as department, college</a:t>
            </a:r>
          </a:p>
          <a:p>
            <a:endParaRPr lang="en-US" dirty="0" smtClean="0"/>
          </a:p>
          <a:p>
            <a:r>
              <a:rPr lang="en-US" dirty="0" smtClean="0"/>
              <a:t>JCR Impact Factor update – v.2015 (yearly released)</a:t>
            </a:r>
          </a:p>
          <a:p>
            <a:r>
              <a:rPr lang="en-US" dirty="0" smtClean="0"/>
              <a:t>NSF update – v.2016 (quarterly released)</a:t>
            </a:r>
          </a:p>
          <a:p>
            <a:r>
              <a:rPr lang="en-US" dirty="0" smtClean="0"/>
              <a:t>NIH update – v.2015 (yearly released)</a:t>
            </a:r>
          </a:p>
          <a:p>
            <a:r>
              <a:rPr lang="en-US" dirty="0" smtClean="0"/>
              <a:t>More agencies</a:t>
            </a:r>
          </a:p>
          <a:p>
            <a:r>
              <a:rPr lang="en-US" dirty="0" smtClean="0"/>
              <a:t>More usability survey and refine the product at top-level</a:t>
            </a:r>
          </a:p>
          <a:p>
            <a:r>
              <a:rPr lang="en-US" dirty="0" smtClean="0"/>
              <a:t>What the plan to do</a:t>
            </a:r>
          </a:p>
          <a:p>
            <a:endParaRPr lang="en-US" dirty="0" smtClean="0"/>
          </a:p>
          <a:p>
            <a:r>
              <a:rPr lang="en-US" dirty="0" smtClean="0"/>
              <a:t>May 2016</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36</a:t>
            </a:fld>
            <a:endParaRPr lang="en-US"/>
          </a:p>
        </p:txBody>
      </p:sp>
    </p:spTree>
    <p:extLst>
      <p:ext uri="{BB962C8B-B14F-4D97-AF65-F5344CB8AC3E}">
        <p14:creationId xmlns:p14="http://schemas.microsoft.com/office/powerpoint/2010/main" val="7831038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37</a:t>
            </a:fld>
            <a:endParaRPr lang="en-US"/>
          </a:p>
        </p:txBody>
      </p:sp>
    </p:spTree>
    <p:extLst>
      <p:ext uri="{BB962C8B-B14F-4D97-AF65-F5344CB8AC3E}">
        <p14:creationId xmlns:p14="http://schemas.microsoft.com/office/powerpoint/2010/main" val="10998069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39</a:t>
            </a:fld>
            <a:endParaRPr lang="en-US"/>
          </a:p>
        </p:txBody>
      </p:sp>
    </p:spTree>
    <p:extLst>
      <p:ext uri="{BB962C8B-B14F-4D97-AF65-F5344CB8AC3E}">
        <p14:creationId xmlns:p14="http://schemas.microsoft.com/office/powerpoint/2010/main" val="617753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a:t>
            </a:fld>
            <a:endParaRPr lang="en-US"/>
          </a:p>
        </p:txBody>
      </p:sp>
    </p:spTree>
    <p:extLst>
      <p:ext uri="{BB962C8B-B14F-4D97-AF65-F5344CB8AC3E}">
        <p14:creationId xmlns:p14="http://schemas.microsoft.com/office/powerpoint/2010/main" val="31771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a:t>
            </a:r>
            <a:r>
              <a:rPr lang="en-US" baseline="0" dirty="0" smtClean="0"/>
              <a:t> like to point out the difference between Data visualization and Infographics because many people are confused these two terms.</a:t>
            </a:r>
            <a:r>
              <a:rPr lang="en-US" sz="1200" b="0" i="0" kern="1200" dirty="0" smtClean="0">
                <a:solidFill>
                  <a:schemeClr val="tx1"/>
                </a:solidFill>
                <a:effectLst/>
                <a:latin typeface="+mn-lt"/>
                <a:ea typeface="+mn-ea"/>
                <a:cs typeface="+mn-cs"/>
              </a:rPr>
              <a:t> Data Visualizations are far more likely to be generated automatically through the use of algorithms or computer programs.</a:t>
            </a:r>
            <a:r>
              <a:rPr lang="en-US" sz="1200" b="0" i="0" kern="1200" baseline="0" dirty="0" smtClean="0">
                <a:solidFill>
                  <a:schemeClr val="tx1"/>
                </a:solidFill>
                <a:effectLst/>
                <a:latin typeface="+mn-lt"/>
                <a:ea typeface="+mn-ea"/>
                <a:cs typeface="+mn-cs"/>
              </a:rPr>
              <a:t> </a:t>
            </a:r>
            <a:r>
              <a:rPr lang="en-US" baseline="0" dirty="0" smtClean="0"/>
              <a:t>Infographics are manually drawn by Designers through the use of </a:t>
            </a:r>
            <a:r>
              <a:rPr lang="en-US" baseline="0" dirty="0" err="1" smtClean="0"/>
              <a:t>illiust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a:t>
            </a:fld>
            <a:endParaRPr lang="en-US"/>
          </a:p>
        </p:txBody>
      </p:sp>
    </p:spTree>
    <p:extLst>
      <p:ext uri="{BB962C8B-B14F-4D97-AF65-F5344CB8AC3E}">
        <p14:creationId xmlns:p14="http://schemas.microsoft.com/office/powerpoint/2010/main" val="1953237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7</a:t>
            </a:fld>
            <a:endParaRPr lang="en-US"/>
          </a:p>
        </p:txBody>
      </p:sp>
    </p:spTree>
    <p:extLst>
      <p:ext uri="{BB962C8B-B14F-4D97-AF65-F5344CB8AC3E}">
        <p14:creationId xmlns:p14="http://schemas.microsoft.com/office/powerpoint/2010/main" val="388088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8</a:t>
            </a:fld>
            <a:endParaRPr lang="en-US"/>
          </a:p>
        </p:txBody>
      </p:sp>
    </p:spTree>
    <p:extLst>
      <p:ext uri="{BB962C8B-B14F-4D97-AF65-F5344CB8AC3E}">
        <p14:creationId xmlns:p14="http://schemas.microsoft.com/office/powerpoint/2010/main" val="1500582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Typically, CVs are used in academic positions, where your publishing and research history as well as your memberships and fellowships are important parts of your background.</a:t>
            </a:r>
            <a:endParaRPr lang="en-US" dirty="0" smtClean="0"/>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It is relatively difficult and time consuming to thoroughly analyze academic CVs.</a:t>
            </a:r>
          </a:p>
          <a:p>
            <a:pPr marL="171450" indent="-171450">
              <a:buFont typeface="Arial" charset="0"/>
              <a:buChar char="•"/>
            </a:pPr>
            <a:r>
              <a:rPr lang="en-US" sz="1200" kern="1200" dirty="0" smtClean="0">
                <a:solidFill>
                  <a:schemeClr val="tx1"/>
                </a:solidFill>
                <a:effectLst/>
                <a:latin typeface="+mn-lt"/>
                <a:ea typeface="+mn-ea"/>
                <a:cs typeface="+mn-cs"/>
              </a:rPr>
              <a:t>Graduate students in search of a Ph.D. advisor</a:t>
            </a:r>
          </a:p>
          <a:p>
            <a:pPr marL="171450" indent="-171450">
              <a:buFont typeface="Arial" charset="0"/>
              <a:buChar char="•"/>
            </a:pPr>
            <a:r>
              <a:rPr lang="en-US" sz="1200" kern="1200" dirty="0" smtClean="0">
                <a:solidFill>
                  <a:schemeClr val="tx1"/>
                </a:solidFill>
                <a:effectLst/>
                <a:latin typeface="+mn-lt"/>
                <a:ea typeface="+mn-ea"/>
                <a:cs typeface="+mn-cs"/>
              </a:rPr>
              <a:t>Aspiring faculty in search of a fitting department</a:t>
            </a:r>
          </a:p>
          <a:p>
            <a:pPr marL="171450" indent="-171450">
              <a:buFont typeface="Arial" charset="0"/>
              <a:buChar char="•"/>
            </a:pPr>
            <a:r>
              <a:rPr lang="en-US" sz="1200" kern="1200" dirty="0" smtClean="0">
                <a:solidFill>
                  <a:schemeClr val="tx1"/>
                </a:solidFill>
                <a:effectLst/>
                <a:latin typeface="+mn-lt"/>
                <a:ea typeface="+mn-ea"/>
                <a:cs typeface="+mn-cs"/>
              </a:rPr>
              <a:t>Reviewers in a funding agency assessing a proposer’s record</a:t>
            </a:r>
          </a:p>
          <a:p>
            <a:endParaRPr lang="en-US" dirty="0" smtClean="0"/>
          </a:p>
          <a:p>
            <a:r>
              <a:rPr lang="en-US" dirty="0" smtClean="0"/>
              <a:t>So</a:t>
            </a:r>
            <a:r>
              <a:rPr lang="en-US" baseline="0" dirty="0" smtClean="0"/>
              <a:t> we came up the idea how we can solve this problem.</a:t>
            </a:r>
          </a:p>
          <a:p>
            <a:r>
              <a:rPr lang="en-US" baseline="0" dirty="0" smtClean="0"/>
              <a:t>One thing we can approach is Data science. More specially, data visualization is right method for this purpose.</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10</a:t>
            </a:fld>
            <a:endParaRPr lang="en-US"/>
          </a:p>
        </p:txBody>
      </p:sp>
    </p:spTree>
    <p:extLst>
      <p:ext uri="{BB962C8B-B14F-4D97-AF65-F5344CB8AC3E}">
        <p14:creationId xmlns:p14="http://schemas.microsoft.com/office/powerpoint/2010/main" val="1757196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11</a:t>
            </a:fld>
            <a:endParaRPr lang="en-US"/>
          </a:p>
        </p:txBody>
      </p:sp>
    </p:spTree>
    <p:extLst>
      <p:ext uri="{BB962C8B-B14F-4D97-AF65-F5344CB8AC3E}">
        <p14:creationId xmlns:p14="http://schemas.microsoft.com/office/powerpoint/2010/main" val="1455556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16</a:t>
            </a:fld>
            <a:endParaRPr lang="en-US"/>
          </a:p>
        </p:txBody>
      </p:sp>
    </p:spTree>
    <p:extLst>
      <p:ext uri="{BB962C8B-B14F-4D97-AF65-F5344CB8AC3E}">
        <p14:creationId xmlns:p14="http://schemas.microsoft.com/office/powerpoint/2010/main" val="1272664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Karl">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2/17/16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847318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605580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862985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10528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9562433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2/17/16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962575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2/17/16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8076152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388064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752428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Contents, Karl">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91942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689152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AB84D88-BE3B-3B4B-9A3D-4D14D0F8325F}" type="datetimeFigureOut">
              <a:rPr lang="en-US" smtClean="0"/>
              <a:t>2/17/16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2001401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2/17/16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522008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AB84D88-BE3B-3B4B-9A3D-4D14D0F8325F}" type="datetimeFigureOut">
              <a:rPr lang="en-US" smtClean="0"/>
              <a:t>2/17/16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726518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B84D88-BE3B-3B4B-9A3D-4D14D0F8325F}" type="datetimeFigureOut">
              <a:rPr lang="en-US" smtClean="0"/>
              <a:t>2/17/16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794971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582299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419527662"/>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AB84D88-BE3B-3B4B-9A3D-4D14D0F8325F}" type="datetimeFigureOut">
              <a:rPr lang="en-US" smtClean="0"/>
              <a:t>2/17/16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B74F74A-7BF3-1C41-9DD5-AD56B693B424}" type="slidenum">
              <a:rPr lang="en-US" smtClean="0"/>
              <a:t>‹#›</a:t>
            </a:fld>
            <a:endParaRPr lang="en-US"/>
          </a:p>
        </p:txBody>
      </p:sp>
      <p:pic>
        <p:nvPicPr>
          <p:cNvPr id="7" name="Picture 6"/>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0730344" y="0"/>
            <a:ext cx="1477819" cy="886691"/>
          </a:xfrm>
          <a:prstGeom prst="rect">
            <a:avLst/>
          </a:prstGeom>
        </p:spPr>
      </p:pic>
    </p:spTree>
    <p:extLst>
      <p:ext uri="{BB962C8B-B14F-4D97-AF65-F5344CB8AC3E}">
        <p14:creationId xmlns:p14="http://schemas.microsoft.com/office/powerpoint/2010/main" val="1174030289"/>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www.scholarplot.com/"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0.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s.stanford.edu/degrees/phd/cs300/jeffrey-heer.pdf"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53" y="425885"/>
            <a:ext cx="10702447" cy="5679633"/>
          </a:xfrm>
        </p:spPr>
        <p:txBody>
          <a:bodyPr>
            <a:normAutofit/>
          </a:bodyPr>
          <a:lstStyle/>
          <a:p>
            <a:pPr algn="l"/>
            <a:r>
              <a:rPr lang="en-US" sz="5400" spc="-150" dirty="0" smtClean="0">
                <a:latin typeface="Adobe Heiti Std R" charset="-122"/>
                <a:ea typeface="Adobe Heiti Std R" charset="-122"/>
                <a:cs typeface="Adobe Heiti Std R" charset="-122"/>
              </a:rPr>
              <a:t>Data Visualization Methods</a:t>
            </a:r>
            <a:br>
              <a:rPr lang="en-US" sz="5400" spc="-150" dirty="0" smtClean="0">
                <a:latin typeface="Adobe Heiti Std R" charset="-122"/>
                <a:ea typeface="Adobe Heiti Std R" charset="-122"/>
                <a:cs typeface="Adobe Heiti Std R" charset="-122"/>
              </a:rPr>
            </a:br>
            <a:r>
              <a:rPr lang="en-US" sz="5400" spc="-150" dirty="0" smtClean="0">
                <a:latin typeface="Adobe Heiti Std R" charset="-122"/>
                <a:ea typeface="Adobe Heiti Std R" charset="-122"/>
                <a:cs typeface="Adobe Heiti Std R" charset="-122"/>
              </a:rPr>
              <a:t>for Scientific Careers</a:t>
            </a:r>
            <a:endParaRPr lang="en-US" sz="5400" spc="-150" dirty="0">
              <a:latin typeface="Adobe Heiti Std R" charset="-122"/>
              <a:ea typeface="Adobe Heiti Std R" charset="-122"/>
              <a:cs typeface="Adobe Heiti Std R" charset="-122"/>
            </a:endParaRPr>
          </a:p>
        </p:txBody>
      </p:sp>
      <p:sp>
        <p:nvSpPr>
          <p:cNvPr id="3" name="Subtitle 2"/>
          <p:cNvSpPr>
            <a:spLocks noGrp="1"/>
          </p:cNvSpPr>
          <p:nvPr>
            <p:ph type="subTitle" idx="1"/>
          </p:nvPr>
        </p:nvSpPr>
        <p:spPr>
          <a:xfrm>
            <a:off x="2587929" y="4149797"/>
            <a:ext cx="6829294" cy="1955721"/>
          </a:xfrm>
        </p:spPr>
        <p:txBody>
          <a:bodyPr>
            <a:normAutofit fontScale="77500" lnSpcReduction="20000"/>
          </a:bodyPr>
          <a:lstStyle/>
          <a:p>
            <a:pPr algn="ctr"/>
            <a:r>
              <a:rPr lang="en-US" dirty="0" smtClean="0"/>
              <a:t>Kyeongan (Karl) Kwon</a:t>
            </a:r>
          </a:p>
          <a:p>
            <a:pPr algn="ctr"/>
            <a:r>
              <a:rPr lang="en-US" dirty="0"/>
              <a:t>PhD </a:t>
            </a:r>
            <a:r>
              <a:rPr lang="en-US" dirty="0" smtClean="0"/>
              <a:t>Proposal</a:t>
            </a:r>
          </a:p>
          <a:p>
            <a:pPr algn="ctr"/>
            <a:endParaRPr lang="en-US" dirty="0" smtClean="0"/>
          </a:p>
          <a:p>
            <a:pPr algn="ctr"/>
            <a:r>
              <a:rPr lang="en-US" dirty="0" smtClean="0"/>
              <a:t>Advisor: Prof. </a:t>
            </a:r>
            <a:r>
              <a:rPr lang="en-US" dirty="0" err="1" smtClean="0"/>
              <a:t>Ioannis</a:t>
            </a:r>
            <a:r>
              <a:rPr lang="en-US" dirty="0" smtClean="0"/>
              <a:t> </a:t>
            </a:r>
            <a:r>
              <a:rPr lang="en-US" dirty="0" err="1" smtClean="0"/>
              <a:t>Pavlidis</a:t>
            </a:r>
            <a:endParaRPr lang="en-US" dirty="0"/>
          </a:p>
          <a:p>
            <a:pPr algn="ctr"/>
            <a:r>
              <a:rPr lang="en-US" smtClean="0"/>
              <a:t>Feb </a:t>
            </a:r>
            <a:r>
              <a:rPr lang="en-US" altLang="ko-KR" smtClean="0"/>
              <a:t>29,</a:t>
            </a:r>
            <a:r>
              <a:rPr lang="ko-KR" altLang="en-US" smtClean="0"/>
              <a:t> </a:t>
            </a:r>
            <a:r>
              <a:rPr lang="en-US" smtClean="0"/>
              <a:t>2016</a:t>
            </a:r>
            <a:endParaRPr lang="ko-KR" altLang="en-US" dirty="0" smtClean="0"/>
          </a:p>
        </p:txBody>
      </p:sp>
    </p:spTree>
    <p:extLst>
      <p:ext uri="{BB962C8B-B14F-4D97-AF65-F5344CB8AC3E}">
        <p14:creationId xmlns:p14="http://schemas.microsoft.com/office/powerpoint/2010/main" val="1665806501"/>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120000" y="1825624"/>
            <a:ext cx="10233800" cy="4868473"/>
          </a:xfrm>
        </p:spPr>
        <p:txBody>
          <a:bodyPr>
            <a:normAutofit/>
          </a:bodyPr>
          <a:lstStyle/>
          <a:p>
            <a:r>
              <a:rPr lang="en-US" dirty="0"/>
              <a:t>A curriculum vitae (CV)</a:t>
            </a:r>
          </a:p>
          <a:p>
            <a:pPr lvl="1"/>
            <a:r>
              <a:rPr lang="en-US" dirty="0"/>
              <a:t>Tend to provide great detail about academic and research experiences</a:t>
            </a:r>
          </a:p>
          <a:p>
            <a:endParaRPr lang="en-US" dirty="0" smtClean="0"/>
          </a:p>
          <a:p>
            <a:r>
              <a:rPr lang="en-US" dirty="0" smtClean="0"/>
              <a:t>Difficulty and time consuming to analyze academic CVs.</a:t>
            </a:r>
          </a:p>
          <a:p>
            <a:pPr lvl="1"/>
            <a:r>
              <a:rPr lang="en-US" dirty="0" smtClean="0"/>
              <a:t>Graduate students in search of a PhD advisor</a:t>
            </a:r>
          </a:p>
          <a:p>
            <a:pPr lvl="1"/>
            <a:r>
              <a:rPr lang="en-US" dirty="0" smtClean="0"/>
              <a:t>Aspiring faculty in search of a fitting department</a:t>
            </a:r>
          </a:p>
          <a:p>
            <a:pPr lvl="1"/>
            <a:r>
              <a:rPr lang="en-US" dirty="0" smtClean="0"/>
              <a:t>Reviewers in a funding agency accessing a proposer’s record</a:t>
            </a:r>
          </a:p>
          <a:p>
            <a:pPr lvl="1"/>
            <a:endParaRPr lang="en-US" dirty="0" smtClean="0"/>
          </a:p>
          <a:p>
            <a:r>
              <a:rPr lang="en-US" dirty="0" smtClean="0"/>
              <a:t>What methods that solve these issues.</a:t>
            </a:r>
          </a:p>
          <a:p>
            <a:pPr lvl="1"/>
            <a:r>
              <a:rPr lang="en-US" dirty="0" smtClean="0"/>
              <a:t>Data Science</a:t>
            </a:r>
          </a:p>
          <a:p>
            <a:pPr lvl="1"/>
            <a:r>
              <a:rPr lang="en-US" dirty="0" smtClean="0"/>
              <a:t>Data Visualization</a:t>
            </a:r>
            <a:endParaRPr lang="en-US" dirty="0"/>
          </a:p>
        </p:txBody>
      </p:sp>
    </p:spTree>
    <p:extLst>
      <p:ext uri="{BB962C8B-B14F-4D97-AF65-F5344CB8AC3E}">
        <p14:creationId xmlns:p14="http://schemas.microsoft.com/office/powerpoint/2010/main" val="5563011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linds(horizontal)">
                                      <p:cBhvr>
                                        <p:cTn id="15" dur="500"/>
                                        <p:tgtEl>
                                          <p:spTgt spid="3">
                                            <p:txEl>
                                              <p:pRg st="3" end="3"/>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blinds(horizontal)">
                                      <p:cBhvr>
                                        <p:cTn id="21" dur="500"/>
                                        <p:tgtEl>
                                          <p:spTgt spid="3">
                                            <p:txEl>
                                              <p:pRg st="5" end="5"/>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blinds(horizontal)">
                                      <p:cBhvr>
                                        <p:cTn id="29" dur="500"/>
                                        <p:tgtEl>
                                          <p:spTgt spid="3">
                                            <p:txEl>
                                              <p:pRg st="8" end="8"/>
                                            </p:txEl>
                                          </p:spTgt>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blinds(horizontal)">
                                      <p:cBhvr>
                                        <p:cTn id="32" dur="500"/>
                                        <p:tgtEl>
                                          <p:spTgt spid="3">
                                            <p:txEl>
                                              <p:pRg st="9" end="9"/>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blinds(horizontal)">
                                      <p:cBhvr>
                                        <p:cTn id="3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 and )Purpose</a:t>
            </a:r>
            <a:endParaRPr lang="en-US" dirty="0"/>
          </a:p>
        </p:txBody>
      </p:sp>
      <p:sp>
        <p:nvSpPr>
          <p:cNvPr id="3" name="Content Placeholder 2"/>
          <p:cNvSpPr>
            <a:spLocks noGrp="1"/>
          </p:cNvSpPr>
          <p:nvPr>
            <p:ph idx="1"/>
          </p:nvPr>
        </p:nvSpPr>
        <p:spPr/>
        <p:txBody>
          <a:bodyPr/>
          <a:lstStyle/>
          <a:p>
            <a:r>
              <a:rPr lang="en-US" dirty="0"/>
              <a:t>The best data visualizations are ones that </a:t>
            </a:r>
            <a:r>
              <a:rPr lang="en-US" i="1" dirty="0"/>
              <a:t>expose something new</a:t>
            </a:r>
            <a:r>
              <a:rPr lang="en-US" dirty="0"/>
              <a:t> about the underlying patterns and relationships contained within the data</a:t>
            </a:r>
            <a:r>
              <a:rPr lang="en-US" dirty="0" smtClean="0"/>
              <a:t>.</a:t>
            </a:r>
          </a:p>
          <a:p>
            <a:r>
              <a:rPr lang="en-US" dirty="0" smtClean="0"/>
              <a:t>Something new: Scholar Plot / Scholar Compare / Group Plot</a:t>
            </a:r>
            <a:endParaRPr lang="en-US" dirty="0"/>
          </a:p>
        </p:txBody>
      </p:sp>
    </p:spTree>
    <p:extLst>
      <p:ext uri="{BB962C8B-B14F-4D97-AF65-F5344CB8AC3E}">
        <p14:creationId xmlns:p14="http://schemas.microsoft.com/office/powerpoint/2010/main" val="665529267"/>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Research</a:t>
            </a:r>
            <a:endParaRPr lang="en-US" dirty="0"/>
          </a:p>
        </p:txBody>
      </p:sp>
      <p:sp>
        <p:nvSpPr>
          <p:cNvPr id="3" name="Content Placeholder 2"/>
          <p:cNvSpPr>
            <a:spLocks noGrp="1"/>
          </p:cNvSpPr>
          <p:nvPr>
            <p:ph idx="1"/>
          </p:nvPr>
        </p:nvSpPr>
        <p:spPr/>
        <p:txBody>
          <a:bodyPr/>
          <a:lstStyle/>
          <a:p>
            <a:r>
              <a:rPr lang="en-US" dirty="0" smtClean="0"/>
              <a:t>How does it work usually?</a:t>
            </a:r>
          </a:p>
          <a:p>
            <a:r>
              <a:rPr lang="en-US" dirty="0"/>
              <a:t>Understanding data sources can </a:t>
            </a:r>
            <a:r>
              <a:rPr lang="en-US" dirty="0" smtClean="0"/>
              <a:t>help.</a:t>
            </a:r>
          </a:p>
          <a:p>
            <a:r>
              <a:rPr lang="en-US" dirty="0" smtClean="0"/>
              <a:t>Where data come from</a:t>
            </a:r>
          </a:p>
          <a:p>
            <a:endParaRPr lang="en-US" dirty="0"/>
          </a:p>
          <a:p>
            <a:r>
              <a:rPr lang="en-US" dirty="0" smtClean="0"/>
              <a:t>Put successful story</a:t>
            </a:r>
          </a:p>
          <a:p>
            <a:pPr lvl="1"/>
            <a:r>
              <a:rPr lang="en-US" dirty="0" smtClean="0"/>
              <a:t>74</a:t>
            </a:r>
            <a:r>
              <a:rPr lang="en-US" dirty="0"/>
              <a:t>% improved accuracy and performance </a:t>
            </a:r>
          </a:p>
          <a:p>
            <a:endParaRPr lang="en-US" dirty="0"/>
          </a:p>
        </p:txBody>
      </p:sp>
    </p:spTree>
    <p:extLst>
      <p:ext uri="{BB962C8B-B14F-4D97-AF65-F5344CB8AC3E}">
        <p14:creationId xmlns:p14="http://schemas.microsoft.com/office/powerpoint/2010/main" val="1246429290"/>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format and Data retrieval</a:t>
            </a:r>
            <a:endParaRPr lang="en-US" dirty="0"/>
          </a:p>
        </p:txBody>
      </p:sp>
      <p:sp>
        <p:nvSpPr>
          <p:cNvPr id="3" name="Content Placeholder 2"/>
          <p:cNvSpPr>
            <a:spLocks noGrp="1"/>
          </p:cNvSpPr>
          <p:nvPr>
            <p:ph idx="1"/>
          </p:nvPr>
        </p:nvSpPr>
        <p:spPr/>
        <p:txBody>
          <a:bodyPr/>
          <a:lstStyle/>
          <a:p>
            <a:r>
              <a:rPr lang="en-US" dirty="0" smtClean="0"/>
              <a:t>JSON </a:t>
            </a:r>
            <a:r>
              <a:rPr lang="en-US" dirty="0"/>
              <a:t>format and how to </a:t>
            </a:r>
            <a:r>
              <a:rPr lang="en-US" dirty="0" smtClean="0"/>
              <a:t>draw it </a:t>
            </a:r>
            <a:r>
              <a:rPr lang="en-US" dirty="0"/>
              <a:t>in </a:t>
            </a:r>
            <a:r>
              <a:rPr lang="en-US" dirty="0" smtClean="0"/>
              <a:t>d3</a:t>
            </a:r>
          </a:p>
          <a:p>
            <a:r>
              <a:rPr lang="en-US" dirty="0"/>
              <a:t>Scholar Python</a:t>
            </a:r>
          </a:p>
          <a:p>
            <a:r>
              <a:rPr lang="en-US" dirty="0" err="1" smtClean="0"/>
              <a:t>HtmlSQL</a:t>
            </a:r>
            <a:r>
              <a:rPr lang="en-US" dirty="0" smtClean="0"/>
              <a:t> </a:t>
            </a:r>
            <a:r>
              <a:rPr lang="en-US" dirty="0"/>
              <a:t>in </a:t>
            </a:r>
            <a:r>
              <a:rPr lang="en-US" dirty="0" smtClean="0"/>
              <a:t>PHP</a:t>
            </a:r>
            <a:endParaRPr lang="en-US" dirty="0"/>
          </a:p>
          <a:p>
            <a:r>
              <a:rPr lang="en-US" dirty="0"/>
              <a:t>Computational representation </a:t>
            </a:r>
            <a:r>
              <a:rPr lang="en-US" dirty="0" smtClean="0"/>
              <a:t>– how good/ why it is good</a:t>
            </a:r>
            <a:endParaRPr lang="en-US" dirty="0"/>
          </a:p>
        </p:txBody>
      </p:sp>
    </p:spTree>
    <p:extLst>
      <p:ext uri="{BB962C8B-B14F-4D97-AF65-F5344CB8AC3E}">
        <p14:creationId xmlns:p14="http://schemas.microsoft.com/office/powerpoint/2010/main" val="726215824"/>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Research, Motivation</a:t>
            </a:r>
            <a:endParaRPr lang="en-US" dirty="0"/>
          </a:p>
        </p:txBody>
      </p:sp>
      <p:sp>
        <p:nvSpPr>
          <p:cNvPr id="3" name="Content Placeholder 2"/>
          <p:cNvSpPr>
            <a:spLocks noGrp="1"/>
          </p:cNvSpPr>
          <p:nvPr>
            <p:ph idx="1"/>
          </p:nvPr>
        </p:nvSpPr>
        <p:spPr/>
        <p:txBody>
          <a:bodyPr/>
          <a:lstStyle/>
          <a:p>
            <a:r>
              <a:rPr lang="en-US" dirty="0" smtClean="0"/>
              <a:t>Understand how people use visualizations to gain insight</a:t>
            </a:r>
          </a:p>
          <a:p>
            <a:r>
              <a:rPr lang="en-US" dirty="0" smtClean="0"/>
              <a:t>Design principles and techniques for effective visual analysis systems</a:t>
            </a:r>
          </a:p>
          <a:p>
            <a:pPr lvl="1"/>
            <a:r>
              <a:rPr lang="en-US" dirty="0" smtClean="0"/>
              <a:t>Visualizations techniques</a:t>
            </a:r>
          </a:p>
          <a:p>
            <a:pPr lvl="1"/>
            <a:r>
              <a:rPr lang="en-US" dirty="0" smtClean="0"/>
              <a:t>Visualizations tools</a:t>
            </a:r>
          </a:p>
          <a:p>
            <a:pPr lvl="1"/>
            <a:endParaRPr lang="en-US" dirty="0"/>
          </a:p>
        </p:txBody>
      </p:sp>
    </p:spTree>
    <p:extLst>
      <p:ext uri="{BB962C8B-B14F-4D97-AF65-F5344CB8AC3E}">
        <p14:creationId xmlns:p14="http://schemas.microsoft.com/office/powerpoint/2010/main" val="569611371"/>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Potential significance</a:t>
            </a:r>
            <a:endParaRPr lang="en-US" dirty="0"/>
          </a:p>
        </p:txBody>
      </p:sp>
      <p:sp>
        <p:nvSpPr>
          <p:cNvPr id="3" name="Content Placeholder 2"/>
          <p:cNvSpPr>
            <a:spLocks noGrp="1"/>
          </p:cNvSpPr>
          <p:nvPr>
            <p:ph idx="1"/>
          </p:nvPr>
        </p:nvSpPr>
        <p:spPr/>
        <p:txBody>
          <a:bodyPr/>
          <a:lstStyle/>
          <a:p>
            <a:r>
              <a:rPr lang="en-US" dirty="0" smtClean="0"/>
              <a:t>Potential Significance</a:t>
            </a:r>
            <a:endParaRPr lang="en-US" dirty="0"/>
          </a:p>
        </p:txBody>
      </p:sp>
    </p:spTree>
    <p:extLst>
      <p:ext uri="{BB962C8B-B14F-4D97-AF65-F5344CB8AC3E}">
        <p14:creationId xmlns:p14="http://schemas.microsoft.com/office/powerpoint/2010/main" val="1900019750"/>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Related </a:t>
            </a:r>
            <a:r>
              <a:rPr lang="en-US" smtClean="0"/>
              <a:t>works</a:t>
            </a:r>
            <a:endParaRPr lang="en-US" dirty="0"/>
          </a:p>
        </p:txBody>
      </p:sp>
      <p:sp>
        <p:nvSpPr>
          <p:cNvPr id="3" name="Content Placeholder 2"/>
          <p:cNvSpPr>
            <a:spLocks noGrp="1"/>
          </p:cNvSpPr>
          <p:nvPr>
            <p:ph idx="1"/>
          </p:nvPr>
        </p:nvSpPr>
        <p:spPr/>
        <p:txBody>
          <a:bodyPr>
            <a:normAutofit/>
          </a:bodyPr>
          <a:lstStyle/>
          <a:p>
            <a:r>
              <a:rPr lang="en-US" dirty="0" err="1" smtClean="0"/>
              <a:t>scholar.py</a:t>
            </a:r>
            <a:r>
              <a:rPr lang="en-US" dirty="0"/>
              <a:t> </a:t>
            </a:r>
            <a:r>
              <a:rPr lang="en-US" dirty="0" smtClean="0"/>
              <a:t>- A </a:t>
            </a:r>
            <a:r>
              <a:rPr lang="en-US" dirty="0"/>
              <a:t>parser for Google Scholar, written in Python</a:t>
            </a:r>
          </a:p>
          <a:p>
            <a:endParaRPr lang="en-US" dirty="0" smtClean="0"/>
          </a:p>
          <a:p>
            <a:endParaRPr lang="en-US" dirty="0"/>
          </a:p>
          <a:p>
            <a:endParaRPr lang="en-US" dirty="0"/>
          </a:p>
          <a:p>
            <a:endParaRPr lang="en-US" dirty="0"/>
          </a:p>
          <a:p>
            <a:r>
              <a:rPr lang="en-US" dirty="0" smtClean="0"/>
              <a:t>Scholar </a:t>
            </a:r>
            <a:r>
              <a:rPr lang="en-US" dirty="0" err="1" smtClean="0"/>
              <a:t>Plot</a:t>
            </a:r>
            <a:r>
              <a:rPr lang="en-US" baseline="30000" dirty="0" err="1" smtClean="0"/>
              <a:t>R</a:t>
            </a:r>
            <a:r>
              <a:rPr lang="en-US" baseline="30000" dirty="0" smtClean="0"/>
              <a:t> - </a:t>
            </a:r>
            <a:r>
              <a:rPr lang="en-US" dirty="0"/>
              <a:t>Plot Google </a:t>
            </a:r>
            <a:r>
              <a:rPr lang="en-US" dirty="0" smtClean="0"/>
              <a:t>Scholar</a:t>
            </a:r>
            <a:br>
              <a:rPr lang="en-US" dirty="0" smtClean="0"/>
            </a:br>
            <a:r>
              <a:rPr lang="en-US" dirty="0" smtClean="0"/>
              <a:t>search </a:t>
            </a:r>
            <a:r>
              <a:rPr lang="en-US" dirty="0"/>
              <a:t>result frequency by </a:t>
            </a:r>
            <a:r>
              <a:rPr lang="en-US" dirty="0" smtClean="0"/>
              <a:t>year</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0260" y="2347255"/>
            <a:ext cx="6721415" cy="165403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4570" y="4159045"/>
            <a:ext cx="3279065" cy="2539548"/>
          </a:xfrm>
          <a:prstGeom prst="rect">
            <a:avLst/>
          </a:prstGeom>
        </p:spPr>
      </p:pic>
    </p:spTree>
    <p:extLst>
      <p:ext uri="{BB962C8B-B14F-4D97-AF65-F5344CB8AC3E}">
        <p14:creationId xmlns:p14="http://schemas.microsoft.com/office/powerpoint/2010/main" val="2764065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blinds(horizontal)">
                                      <p:cBhvr>
                                        <p:cTn id="15" dur="500"/>
                                        <p:tgtEl>
                                          <p:spTgt spid="3">
                                            <p:txEl>
                                              <p:pRg st="5" end="5"/>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144280572"/>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l="25994"/>
          <a:stretch/>
        </p:blipFill>
        <p:spPr>
          <a:xfrm>
            <a:off x="3171092" y="2239184"/>
            <a:ext cx="8811800" cy="4100655"/>
          </a:xfrm>
          <a:prstGeom prst="rect">
            <a:avLst/>
          </a:prstGeom>
        </p:spPr>
      </p:pic>
      <p:sp>
        <p:nvSpPr>
          <p:cNvPr id="8" name="TextBox 7"/>
          <p:cNvSpPr txBox="1"/>
          <p:nvPr/>
        </p:nvSpPr>
        <p:spPr>
          <a:xfrm>
            <a:off x="3171092" y="1869853"/>
            <a:ext cx="1575368" cy="369332"/>
          </a:xfrm>
          <a:prstGeom prst="rect">
            <a:avLst/>
          </a:prstGeom>
          <a:noFill/>
        </p:spPr>
        <p:txBody>
          <a:bodyPr wrap="none" rtlCol="0">
            <a:spAutoFit/>
          </a:bodyPr>
          <a:lstStyle/>
          <a:p>
            <a:r>
              <a:rPr lang="en-US" dirty="0" smtClean="0"/>
              <a:t>C. Scholar Plot</a:t>
            </a:r>
            <a:endParaRPr lang="en-US" dirty="0"/>
          </a:p>
        </p:txBody>
      </p:sp>
      <p:grpSp>
        <p:nvGrpSpPr>
          <p:cNvPr id="11" name="Group 10"/>
          <p:cNvGrpSpPr/>
          <p:nvPr/>
        </p:nvGrpSpPr>
        <p:grpSpPr>
          <a:xfrm>
            <a:off x="225982" y="1869853"/>
            <a:ext cx="2567040" cy="2482339"/>
            <a:chOff x="835582" y="1869853"/>
            <a:chExt cx="2567040" cy="2482339"/>
          </a:xfrm>
        </p:grpSpPr>
        <p:sp>
          <p:nvSpPr>
            <p:cNvPr id="6" name="TextBox 5"/>
            <p:cNvSpPr txBox="1"/>
            <p:nvPr/>
          </p:nvSpPr>
          <p:spPr>
            <a:xfrm>
              <a:off x="835582" y="1869853"/>
              <a:ext cx="2552237" cy="369332"/>
            </a:xfrm>
            <a:prstGeom prst="rect">
              <a:avLst/>
            </a:prstGeom>
            <a:noFill/>
          </p:spPr>
          <p:txBody>
            <a:bodyPr wrap="none" rtlCol="0">
              <a:spAutoFit/>
            </a:bodyPr>
            <a:lstStyle/>
            <a:p>
              <a:r>
                <a:rPr lang="en-US" dirty="0" smtClean="0"/>
                <a:t>A: Google Scholar Profile</a:t>
              </a:r>
            </a:p>
          </p:txBody>
        </p:sp>
        <p:pic>
          <p:nvPicPr>
            <p:cNvPr id="9" name="Content Placeholder 4"/>
            <p:cNvPicPr>
              <a:picLocks noChangeAspect="1"/>
            </p:cNvPicPr>
            <p:nvPr/>
          </p:nvPicPr>
          <p:blipFill rotWithShape="1">
            <a:blip r:embed="rId3">
              <a:extLst>
                <a:ext uri="{28A0092B-C50C-407E-A947-70E740481C1C}">
                  <a14:useLocalDpi xmlns:a14="http://schemas.microsoft.com/office/drawing/2010/main" val="0"/>
                </a:ext>
              </a:extLst>
            </a:blip>
            <a:srcRect r="74914" b="40439"/>
            <a:stretch/>
          </p:blipFill>
          <p:spPr>
            <a:xfrm>
              <a:off x="835582" y="2253155"/>
              <a:ext cx="2567040" cy="2099037"/>
            </a:xfrm>
            <a:prstGeom prst="rect">
              <a:avLst/>
            </a:prstGeom>
          </p:spPr>
        </p:pic>
      </p:grpSp>
      <p:grpSp>
        <p:nvGrpSpPr>
          <p:cNvPr id="12" name="Group 11"/>
          <p:cNvGrpSpPr/>
          <p:nvPr/>
        </p:nvGrpSpPr>
        <p:grpSpPr>
          <a:xfrm>
            <a:off x="225982" y="4536817"/>
            <a:ext cx="2599279" cy="1803023"/>
            <a:chOff x="835582" y="4536817"/>
            <a:chExt cx="2599279" cy="1803023"/>
          </a:xfrm>
        </p:grpSpPr>
        <p:sp>
          <p:nvSpPr>
            <p:cNvPr id="7" name="TextBox 6"/>
            <p:cNvSpPr txBox="1"/>
            <p:nvPr/>
          </p:nvSpPr>
          <p:spPr>
            <a:xfrm>
              <a:off x="835582" y="4536817"/>
              <a:ext cx="2000228" cy="369332"/>
            </a:xfrm>
            <a:prstGeom prst="rect">
              <a:avLst/>
            </a:prstGeom>
            <a:noFill/>
          </p:spPr>
          <p:txBody>
            <a:bodyPr wrap="none" rtlCol="0">
              <a:spAutoFit/>
            </a:bodyPr>
            <a:lstStyle/>
            <a:p>
              <a:r>
                <a:rPr lang="en-US" dirty="0" smtClean="0"/>
                <a:t>B: Curriculum Vitae</a:t>
              </a:r>
              <a:endParaRPr lang="en-US" dirty="0"/>
            </a:p>
          </p:txBody>
        </p:sp>
        <p:pic>
          <p:nvPicPr>
            <p:cNvPr id="10" name="Content Placeholder 4"/>
            <p:cNvPicPr>
              <a:picLocks noChangeAspect="1"/>
            </p:cNvPicPr>
            <p:nvPr/>
          </p:nvPicPr>
          <p:blipFill rotWithShape="1">
            <a:blip r:embed="rId3">
              <a:extLst>
                <a:ext uri="{28A0092B-C50C-407E-A947-70E740481C1C}">
                  <a14:useLocalDpi xmlns:a14="http://schemas.microsoft.com/office/drawing/2010/main" val="0"/>
                </a:ext>
              </a:extLst>
            </a:blip>
            <a:srcRect t="59552" r="74599"/>
            <a:stretch/>
          </p:blipFill>
          <p:spPr>
            <a:xfrm>
              <a:off x="835582" y="4914355"/>
              <a:ext cx="2599279" cy="1425485"/>
            </a:xfrm>
            <a:prstGeom prst="rect">
              <a:avLst/>
            </a:prstGeom>
          </p:spPr>
        </p:pic>
      </p:grpSp>
    </p:spTree>
    <p:extLst>
      <p:ext uri="{BB962C8B-B14F-4D97-AF65-F5344CB8AC3E}">
        <p14:creationId xmlns:p14="http://schemas.microsoft.com/office/powerpoint/2010/main" val="1930075753"/>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pic>
        <p:nvPicPr>
          <p:cNvPr id="5"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62363" y="3180702"/>
            <a:ext cx="3501984" cy="1458262"/>
          </a:xfr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46726"/>
            <a:ext cx="12192000" cy="3726213"/>
          </a:xfrm>
          <a:prstGeom prst="rect">
            <a:avLst/>
          </a:prstGeom>
        </p:spPr>
      </p:pic>
    </p:spTree>
    <p:extLst>
      <p:ext uri="{BB962C8B-B14F-4D97-AF65-F5344CB8AC3E}">
        <p14:creationId xmlns:p14="http://schemas.microsoft.com/office/powerpoint/2010/main" val="1614182792"/>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Visualization</a:t>
            </a:r>
            <a:endParaRPr lang="en-US" dirty="0"/>
          </a:p>
        </p:txBody>
      </p:sp>
      <p:sp>
        <p:nvSpPr>
          <p:cNvPr id="3" name="Content Placeholder 2"/>
          <p:cNvSpPr>
            <a:spLocks noGrp="1"/>
          </p:cNvSpPr>
          <p:nvPr>
            <p:ph idx="1"/>
          </p:nvPr>
        </p:nvSpPr>
        <p:spPr/>
        <p:txBody>
          <a:bodyPr>
            <a:normAutofit fontScale="92500" lnSpcReduction="20000"/>
          </a:bodyPr>
          <a:lstStyle/>
          <a:p>
            <a:r>
              <a:rPr lang="en-US" sz="3200" dirty="0" smtClean="0"/>
              <a:t>“</a:t>
            </a:r>
            <a:r>
              <a:rPr lang="en-US" sz="3200" b="1" dirty="0" smtClean="0"/>
              <a:t>Data visualization</a:t>
            </a:r>
            <a:r>
              <a:rPr lang="en-US" sz="3200" dirty="0" smtClean="0"/>
              <a:t> is the graphical display of abstract information for two purposes: data analysis and communication. ”</a:t>
            </a:r>
          </a:p>
          <a:p>
            <a:endParaRPr lang="en-US" sz="3200" dirty="0" smtClean="0"/>
          </a:p>
          <a:p>
            <a:r>
              <a:rPr lang="en-US" sz="3200" dirty="0" smtClean="0"/>
              <a:t>“Data </a:t>
            </a:r>
            <a:r>
              <a:rPr lang="en-US" sz="3200" dirty="0"/>
              <a:t>visualization is the presentation of data in a pictorial or graphical format. It enables decision makers to see analytics presented visually, so they can grasp difficult concepts or identify new </a:t>
            </a:r>
            <a:r>
              <a:rPr lang="en-US" sz="3200" dirty="0" smtClean="0"/>
              <a:t>patterns. With </a:t>
            </a:r>
            <a:r>
              <a:rPr lang="en-US" sz="3200" dirty="0"/>
              <a:t>interactive visualization, you can take the concept a step further by using technology to drill down into charts and graphs for more detail, interactively changing what data you see and how it’s processed</a:t>
            </a:r>
            <a:r>
              <a:rPr lang="en-US" sz="3200" dirty="0" smtClean="0"/>
              <a:t>.”</a:t>
            </a:r>
          </a:p>
        </p:txBody>
      </p:sp>
      <p:sp>
        <p:nvSpPr>
          <p:cNvPr id="4" name="TextBox 3"/>
          <p:cNvSpPr txBox="1"/>
          <p:nvPr/>
        </p:nvSpPr>
        <p:spPr>
          <a:xfrm>
            <a:off x="0" y="6581001"/>
            <a:ext cx="9774151" cy="276999"/>
          </a:xfrm>
          <a:prstGeom prst="rect">
            <a:avLst/>
          </a:prstGeom>
          <a:noFill/>
        </p:spPr>
        <p:txBody>
          <a:bodyPr wrap="none" rtlCol="0">
            <a:spAutoFit/>
          </a:bodyPr>
          <a:lstStyle/>
          <a:p>
            <a:r>
              <a:rPr lang="en-US" sz="1200" dirty="0"/>
              <a:t>https://</a:t>
            </a:r>
            <a:r>
              <a:rPr lang="en-US" sz="1200" dirty="0" err="1"/>
              <a:t>www.interaction-design.org</a:t>
            </a:r>
            <a:r>
              <a:rPr lang="en-US" sz="1200" dirty="0"/>
              <a:t>/literature/book/the-encyclopedia-of-human-computer-interaction-2nd-ed/data-visualization-for-human-perception</a:t>
            </a:r>
          </a:p>
        </p:txBody>
      </p:sp>
      <p:sp>
        <p:nvSpPr>
          <p:cNvPr id="6" name="TextBox 5"/>
          <p:cNvSpPr txBox="1"/>
          <p:nvPr/>
        </p:nvSpPr>
        <p:spPr>
          <a:xfrm>
            <a:off x="9586970" y="2511420"/>
            <a:ext cx="1766830" cy="400110"/>
          </a:xfrm>
          <a:prstGeom prst="rect">
            <a:avLst/>
          </a:prstGeom>
          <a:noFill/>
        </p:spPr>
        <p:txBody>
          <a:bodyPr wrap="none" rtlCol="0">
            <a:spAutoFit/>
          </a:bodyPr>
          <a:lstStyle/>
          <a:p>
            <a:r>
              <a:rPr lang="en-US" sz="2000" dirty="0" smtClean="0"/>
              <a:t>- </a:t>
            </a:r>
            <a:r>
              <a:rPr lang="en-US" sz="2000" b="1" dirty="0"/>
              <a:t>Stephen Few</a:t>
            </a:r>
            <a:endParaRPr lang="en-US" sz="2000" dirty="0"/>
          </a:p>
        </p:txBody>
      </p:sp>
    </p:spTree>
    <p:extLst>
      <p:ext uri="{BB962C8B-B14F-4D97-AF65-F5344CB8AC3E}">
        <p14:creationId xmlns:p14="http://schemas.microsoft.com/office/powerpoint/2010/main" val="269282748"/>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8836" y="4211581"/>
            <a:ext cx="5474586" cy="249195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292" y="4211214"/>
            <a:ext cx="5475391" cy="2492323"/>
          </a:xfrm>
          <a:prstGeom prst="rect">
            <a:avLst/>
          </a:prstGeom>
        </p:spPr>
      </p:pic>
      <p:sp>
        <p:nvSpPr>
          <p:cNvPr id="3" name="Content Placeholder 2"/>
          <p:cNvSpPr>
            <a:spLocks noGrp="1"/>
          </p:cNvSpPr>
          <p:nvPr>
            <p:ph idx="1"/>
          </p:nvPr>
        </p:nvSpPr>
        <p:spPr/>
        <p:txBody>
          <a:bodyPr>
            <a:normAutofit/>
          </a:bodyPr>
          <a:lstStyle/>
          <a:p>
            <a:r>
              <a:rPr lang="en-US" sz="2400" dirty="0" smtClean="0"/>
              <a:t>Funding results of NSF, NIH, NASA data</a:t>
            </a:r>
          </a:p>
          <a:p>
            <a:pPr lvl="1"/>
            <a:r>
              <a:rPr lang="en-US" sz="2000" dirty="0"/>
              <a:t>NSF: FY 1985 - FY 2013 (29 years, 312,311 rows, 10,769/year)</a:t>
            </a:r>
          </a:p>
          <a:p>
            <a:pPr lvl="1"/>
            <a:r>
              <a:rPr lang="en-US" sz="2000" dirty="0"/>
              <a:t>NIH: FY 2000 - FY 2013 (14 years, 777,657 rows, 55,456/year)</a:t>
            </a:r>
          </a:p>
          <a:p>
            <a:pPr lvl="1"/>
            <a:r>
              <a:rPr lang="en-US" sz="2000" dirty="0"/>
              <a:t>NASA: FY 2007 - FY 2015 (9 years, 16,670 rows, 1,852/year)</a:t>
            </a:r>
            <a:endParaRPr lang="en-US" dirty="0" smtClean="0"/>
          </a:p>
          <a:p>
            <a:r>
              <a:rPr lang="en-US" sz="2400" dirty="0" smtClean="0"/>
              <a:t>Tooltip displays</a:t>
            </a:r>
          </a:p>
          <a:p>
            <a:pPr lvl="1"/>
            <a:r>
              <a:rPr lang="en-US" sz="2000" dirty="0" smtClean="0"/>
              <a:t>Agents, Year, Award ID, Amount and Roles such as PI, Co-PI, Investigator</a:t>
            </a:r>
            <a:endParaRPr lang="en-US" sz="2000" dirty="0"/>
          </a:p>
        </p:txBody>
      </p:sp>
    </p:spTree>
    <p:extLst>
      <p:ext uri="{BB962C8B-B14F-4D97-AF65-F5344CB8AC3E}">
        <p14:creationId xmlns:p14="http://schemas.microsoft.com/office/powerpoint/2010/main" val="1450676971"/>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Focus group feedbacks</a:t>
            </a:r>
            <a:endParaRPr lang="en-US" dirty="0"/>
          </a:p>
        </p:txBody>
      </p:sp>
      <p:sp>
        <p:nvSpPr>
          <p:cNvPr id="3" name="Content Placeholder 2"/>
          <p:cNvSpPr>
            <a:spLocks noGrp="1"/>
          </p:cNvSpPr>
          <p:nvPr>
            <p:ph idx="1"/>
          </p:nvPr>
        </p:nvSpPr>
        <p:spPr/>
        <p:txBody>
          <a:bodyPr/>
          <a:lstStyle/>
          <a:p>
            <a:r>
              <a:rPr lang="en-US" dirty="0" smtClean="0"/>
              <a:t>Feedbacks from social scientists at Northwestern University.</a:t>
            </a:r>
          </a:p>
          <a:p>
            <a:r>
              <a:rPr lang="en-US" dirty="0" smtClean="0"/>
              <a:t>Added four different panel section</a:t>
            </a:r>
          </a:p>
          <a:p>
            <a:pPr lvl="1"/>
            <a:r>
              <a:rPr lang="en-US" dirty="0" smtClean="0"/>
              <a:t>Co-Authors</a:t>
            </a:r>
          </a:p>
          <a:p>
            <a:pPr lvl="1"/>
            <a:r>
              <a:rPr lang="en-US" dirty="0"/>
              <a:t>Journals Ranked by </a:t>
            </a:r>
            <a:r>
              <a:rPr lang="en-US" dirty="0" smtClean="0"/>
              <a:t>Frequency</a:t>
            </a:r>
          </a:p>
          <a:p>
            <a:pPr lvl="1"/>
            <a:r>
              <a:rPr lang="en-US" dirty="0"/>
              <a:t>Top 5 Most Cited </a:t>
            </a:r>
            <a:r>
              <a:rPr lang="en-US" dirty="0" smtClean="0"/>
              <a:t>Papers</a:t>
            </a:r>
          </a:p>
          <a:p>
            <a:pPr lvl="1"/>
            <a:r>
              <a:rPr lang="en-US" dirty="0"/>
              <a:t>Top 5 Journals by Impact Factor</a:t>
            </a:r>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1045991329"/>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10" name="Content Placeholder 2"/>
          <p:cNvSpPr txBox="1">
            <a:spLocks/>
          </p:cNvSpPr>
          <p:nvPr/>
        </p:nvSpPr>
        <p:spPr>
          <a:xfrm>
            <a:off x="1120000" y="1825625"/>
            <a:ext cx="10233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Four ancillary panels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20775" y="2439282"/>
            <a:ext cx="10233025" cy="3124024"/>
          </a:xfrm>
        </p:spPr>
      </p:pic>
    </p:spTree>
    <p:extLst>
      <p:ext uri="{BB962C8B-B14F-4D97-AF65-F5344CB8AC3E}">
        <p14:creationId xmlns:p14="http://schemas.microsoft.com/office/powerpoint/2010/main" val="207033898"/>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lstStyle/>
          <a:p>
            <a:r>
              <a:rPr lang="en-US" dirty="0" smtClean="0"/>
              <a:t>Vertical Distribution</a:t>
            </a:r>
          </a:p>
          <a:p>
            <a:pPr lvl="1"/>
            <a:r>
              <a:rPr lang="en-US" dirty="0" smtClean="0"/>
              <a:t>A: Some Conference and Journal Papers</a:t>
            </a:r>
          </a:p>
          <a:p>
            <a:pPr lvl="1"/>
            <a:r>
              <a:rPr lang="en-US" dirty="0" smtClean="0"/>
              <a:t>B: Focused on Conference Papers</a:t>
            </a:r>
          </a:p>
          <a:p>
            <a:pPr lvl="1"/>
            <a:r>
              <a:rPr lang="en-US" dirty="0" smtClean="0"/>
              <a:t>C: Journals and Some Patents</a:t>
            </a:r>
          </a:p>
          <a:p>
            <a:endParaRPr lang="en-US" dirty="0" smtClean="0"/>
          </a:p>
          <a:p>
            <a:r>
              <a:rPr lang="en-US" dirty="0" smtClean="0"/>
              <a:t>Why this is useful?</a:t>
            </a:r>
          </a:p>
          <a:p>
            <a:pPr lvl="1"/>
            <a:r>
              <a:rPr lang="en-US" dirty="0" smtClean="0"/>
              <a:t>You can see and tell their stories briefly.</a:t>
            </a:r>
          </a:p>
          <a:p>
            <a:endParaRPr lang="en-US" dirty="0" smtClean="0"/>
          </a:p>
          <a:p>
            <a:pPr marL="0" indent="0">
              <a:buNone/>
            </a:pPr>
            <a:endParaRPr lang="en-US" dirty="0"/>
          </a:p>
        </p:txBody>
      </p:sp>
      <p:grpSp>
        <p:nvGrpSpPr>
          <p:cNvPr id="13" name="Group 12"/>
          <p:cNvGrpSpPr/>
          <p:nvPr/>
        </p:nvGrpSpPr>
        <p:grpSpPr>
          <a:xfrm>
            <a:off x="7677304" y="1780032"/>
            <a:ext cx="3997126" cy="4311868"/>
            <a:chOff x="5507127" y="1550052"/>
            <a:chExt cx="4764119" cy="5139256"/>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7127" y="1550052"/>
              <a:ext cx="1414896" cy="46269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0089" y="1550054"/>
              <a:ext cx="1414896" cy="462691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350" y="1550052"/>
              <a:ext cx="1414896" cy="4626912"/>
            </a:xfrm>
            <a:prstGeom prst="rect">
              <a:avLst/>
            </a:prstGeom>
          </p:spPr>
        </p:pic>
        <p:sp>
          <p:nvSpPr>
            <p:cNvPr id="4" name="TextBox 3"/>
            <p:cNvSpPr txBox="1"/>
            <p:nvPr/>
          </p:nvSpPr>
          <p:spPr>
            <a:xfrm>
              <a:off x="6043289" y="6319976"/>
              <a:ext cx="342572" cy="369332"/>
            </a:xfrm>
            <a:prstGeom prst="rect">
              <a:avLst/>
            </a:prstGeom>
            <a:noFill/>
          </p:spPr>
          <p:txBody>
            <a:bodyPr wrap="square" rtlCol="0">
              <a:spAutoFit/>
            </a:bodyPr>
            <a:lstStyle/>
            <a:p>
              <a:r>
                <a:rPr lang="en-US" dirty="0" smtClean="0"/>
                <a:t>A</a:t>
              </a:r>
              <a:endParaRPr lang="en-US" dirty="0"/>
            </a:p>
          </p:txBody>
        </p:sp>
        <p:sp>
          <p:nvSpPr>
            <p:cNvPr id="11" name="TextBox 10"/>
            <p:cNvSpPr txBox="1"/>
            <p:nvPr/>
          </p:nvSpPr>
          <p:spPr>
            <a:xfrm>
              <a:off x="7737076" y="6304547"/>
              <a:ext cx="320922" cy="369332"/>
            </a:xfrm>
            <a:prstGeom prst="rect">
              <a:avLst/>
            </a:prstGeom>
            <a:noFill/>
          </p:spPr>
          <p:txBody>
            <a:bodyPr wrap="none" rtlCol="0">
              <a:spAutoFit/>
            </a:bodyPr>
            <a:lstStyle/>
            <a:p>
              <a:r>
                <a:rPr lang="en-US" dirty="0"/>
                <a:t>B</a:t>
              </a:r>
            </a:p>
          </p:txBody>
        </p:sp>
        <p:sp>
          <p:nvSpPr>
            <p:cNvPr id="12" name="TextBox 11"/>
            <p:cNvSpPr txBox="1"/>
            <p:nvPr/>
          </p:nvSpPr>
          <p:spPr>
            <a:xfrm>
              <a:off x="9398528" y="6304547"/>
              <a:ext cx="330540" cy="369332"/>
            </a:xfrm>
            <a:prstGeom prst="rect">
              <a:avLst/>
            </a:prstGeom>
            <a:noFill/>
          </p:spPr>
          <p:txBody>
            <a:bodyPr wrap="none" rtlCol="0">
              <a:spAutoFit/>
            </a:bodyPr>
            <a:lstStyle/>
            <a:p>
              <a:r>
                <a:rPr lang="en-US" dirty="0" smtClean="0"/>
                <a:t>C</a:t>
              </a:r>
              <a:endParaRPr lang="en-US" dirty="0"/>
            </a:p>
          </p:txBody>
        </p:sp>
      </p:grpSp>
    </p:spTree>
    <p:extLst>
      <p:ext uri="{BB962C8B-B14F-4D97-AF65-F5344CB8AC3E}">
        <p14:creationId xmlns:p14="http://schemas.microsoft.com/office/powerpoint/2010/main" val="1728454486"/>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sp>
        <p:nvSpPr>
          <p:cNvPr id="3" name="Content Placeholder 2"/>
          <p:cNvSpPr>
            <a:spLocks noGrp="1"/>
          </p:cNvSpPr>
          <p:nvPr>
            <p:ph idx="1"/>
          </p:nvPr>
        </p:nvSpPr>
        <p:spPr/>
        <p:txBody>
          <a:bodyPr/>
          <a:lstStyle/>
          <a:p>
            <a:r>
              <a:rPr lang="en-US" dirty="0" smtClean="0"/>
              <a:t>Tooltip interacting with details</a:t>
            </a:r>
          </a:p>
          <a:p>
            <a:pPr lvl="1"/>
            <a:r>
              <a:rPr lang="en-US" dirty="0" smtClean="0"/>
              <a:t>Title, Year of Publication, Citation number, Journal  [Conference, Patent] name and Impact Factor value</a:t>
            </a:r>
          </a:p>
          <a:p>
            <a:pPr lvl="1"/>
            <a:r>
              <a:rPr lang="en-US" dirty="0" smtClean="0"/>
              <a:t>Co-Author list by order and the horizontal visual bars to tell how many times each author has been collaborated.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1126" y="4001294"/>
            <a:ext cx="6909748" cy="2635129"/>
          </a:xfrm>
          <a:prstGeom prst="rect">
            <a:avLst/>
          </a:prstGeom>
        </p:spPr>
      </p:pic>
    </p:spTree>
    <p:extLst>
      <p:ext uri="{BB962C8B-B14F-4D97-AF65-F5344CB8AC3E}">
        <p14:creationId xmlns:p14="http://schemas.microsoft.com/office/powerpoint/2010/main" val="328387874"/>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lstStyle/>
          <a:p>
            <a:r>
              <a:rPr lang="en-US" dirty="0" smtClean="0"/>
              <a:t>Scale Views to create a standardized scale for the y-axis for comparison</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49871"/>
          <a:stretch/>
        </p:blipFill>
        <p:spPr>
          <a:xfrm>
            <a:off x="979321" y="3284838"/>
            <a:ext cx="4999446" cy="3067194"/>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49706"/>
          <a:stretch/>
        </p:blipFill>
        <p:spPr>
          <a:xfrm>
            <a:off x="6189787" y="3284838"/>
            <a:ext cx="5015928" cy="3067194"/>
          </a:xfrm>
          <a:prstGeom prst="rect">
            <a:avLst/>
          </a:prstGeom>
        </p:spPr>
      </p:pic>
      <p:sp>
        <p:nvSpPr>
          <p:cNvPr id="4" name="TextBox 3"/>
          <p:cNvSpPr txBox="1"/>
          <p:nvPr/>
        </p:nvSpPr>
        <p:spPr>
          <a:xfrm>
            <a:off x="2604445" y="2875928"/>
            <a:ext cx="1749197" cy="400110"/>
          </a:xfrm>
          <a:prstGeom prst="rect">
            <a:avLst/>
          </a:prstGeom>
          <a:noFill/>
        </p:spPr>
        <p:txBody>
          <a:bodyPr wrap="none" rtlCol="0">
            <a:spAutoFit/>
          </a:bodyPr>
          <a:lstStyle/>
          <a:p>
            <a:pPr algn="ctr"/>
            <a:r>
              <a:rPr lang="en-US" sz="2000" dirty="0" smtClean="0"/>
              <a:t>Log</a:t>
            </a:r>
            <a:r>
              <a:rPr lang="en-US" sz="2000" baseline="-25000" dirty="0" smtClean="0"/>
              <a:t>10</a:t>
            </a:r>
            <a:r>
              <a:rPr lang="en-US" sz="2000" dirty="0" smtClean="0"/>
              <a:t> (Default)</a:t>
            </a:r>
            <a:endParaRPr lang="en-US" sz="2000" dirty="0"/>
          </a:p>
        </p:txBody>
      </p:sp>
      <p:sp>
        <p:nvSpPr>
          <p:cNvPr id="7" name="TextBox 6"/>
          <p:cNvSpPr txBox="1"/>
          <p:nvPr/>
        </p:nvSpPr>
        <p:spPr>
          <a:xfrm>
            <a:off x="8171004" y="2875927"/>
            <a:ext cx="1053494" cy="400110"/>
          </a:xfrm>
          <a:prstGeom prst="rect">
            <a:avLst/>
          </a:prstGeom>
          <a:noFill/>
        </p:spPr>
        <p:txBody>
          <a:bodyPr wrap="none" rtlCol="0">
            <a:spAutoFit/>
          </a:bodyPr>
          <a:lstStyle/>
          <a:p>
            <a:pPr algn="ctr"/>
            <a:r>
              <a:rPr lang="en-US" sz="2000" dirty="0" smtClean="0"/>
              <a:t>Decimal</a:t>
            </a:r>
            <a:endParaRPr lang="en-US" sz="2000" dirty="0"/>
          </a:p>
        </p:txBody>
      </p:sp>
    </p:spTree>
    <p:extLst>
      <p:ext uri="{BB962C8B-B14F-4D97-AF65-F5344CB8AC3E}">
        <p14:creationId xmlns:p14="http://schemas.microsoft.com/office/powerpoint/2010/main" val="1307500132"/>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normAutofit/>
          </a:bodyPr>
          <a:lstStyle/>
          <a:p>
            <a:r>
              <a:rPr lang="en-US" sz="2400" dirty="0" smtClean="0"/>
              <a:t>Publication  symbols</a:t>
            </a:r>
          </a:p>
          <a:p>
            <a:pPr lvl="1"/>
            <a:r>
              <a:rPr lang="en-US" dirty="0" smtClean="0"/>
              <a:t>Journal</a:t>
            </a:r>
          </a:p>
          <a:p>
            <a:pPr lvl="1"/>
            <a:r>
              <a:rPr lang="en-US" dirty="0" smtClean="0"/>
              <a:t>Conference / Book</a:t>
            </a:r>
          </a:p>
          <a:p>
            <a:pPr lvl="1"/>
            <a:r>
              <a:rPr lang="en-US" dirty="0" smtClean="0"/>
              <a:t>Patent</a:t>
            </a:r>
          </a:p>
          <a:p>
            <a:pPr lvl="1"/>
            <a:endParaRPr lang="en-US" dirty="0" smtClean="0"/>
          </a:p>
          <a:p>
            <a:r>
              <a:rPr lang="en-US" sz="2400" dirty="0" smtClean="0"/>
              <a:t>Journal sizes</a:t>
            </a:r>
          </a:p>
          <a:p>
            <a:pPr lvl="1"/>
            <a:r>
              <a:rPr lang="en-US" dirty="0" smtClean="0"/>
              <a:t>I</a:t>
            </a:r>
            <a:r>
              <a:rPr lang="en-US" dirty="0" smtClean="0">
                <a:solidFill>
                  <a:schemeClr val="tx1"/>
                </a:solidFill>
              </a:rPr>
              <a:t>F bracket ( IF &lt; 2) - #1</a:t>
            </a:r>
          </a:p>
          <a:p>
            <a:pPr lvl="1"/>
            <a:r>
              <a:rPr lang="en-US" dirty="0" smtClean="0">
                <a:solidFill>
                  <a:schemeClr val="tx1"/>
                </a:solidFill>
              </a:rPr>
              <a:t>IF </a:t>
            </a:r>
            <a:r>
              <a:rPr lang="en-US" dirty="0">
                <a:solidFill>
                  <a:schemeClr val="tx1"/>
                </a:solidFill>
              </a:rPr>
              <a:t>bracket (2 ≤ IF &lt; </a:t>
            </a:r>
            <a:r>
              <a:rPr lang="en-US" dirty="0" smtClean="0">
                <a:solidFill>
                  <a:schemeClr val="tx1"/>
                </a:solidFill>
              </a:rPr>
              <a:t>4) - #2</a:t>
            </a:r>
          </a:p>
          <a:p>
            <a:pPr lvl="1"/>
            <a:r>
              <a:rPr lang="en-US" dirty="0" smtClean="0">
                <a:solidFill>
                  <a:schemeClr val="tx1"/>
                </a:solidFill>
              </a:rPr>
              <a:t>IF </a:t>
            </a:r>
            <a:r>
              <a:rPr lang="en-US" dirty="0">
                <a:solidFill>
                  <a:schemeClr val="tx1"/>
                </a:solidFill>
              </a:rPr>
              <a:t>bracket (4 ≤ IF &lt; 16) </a:t>
            </a:r>
            <a:r>
              <a:rPr lang="en-US" dirty="0" smtClean="0">
                <a:solidFill>
                  <a:schemeClr val="tx1"/>
                </a:solidFill>
              </a:rPr>
              <a:t>- #3</a:t>
            </a:r>
            <a:endParaRPr lang="en-US" dirty="0"/>
          </a:p>
          <a:p>
            <a:pPr lvl="1"/>
            <a:r>
              <a:rPr lang="en-US" dirty="0" smtClean="0">
                <a:solidFill>
                  <a:schemeClr val="tx1"/>
                </a:solidFill>
              </a:rPr>
              <a:t>IF </a:t>
            </a:r>
            <a:r>
              <a:rPr lang="en-US" dirty="0">
                <a:solidFill>
                  <a:schemeClr val="tx1"/>
                </a:solidFill>
              </a:rPr>
              <a:t>bracket (IF ≥ 16</a:t>
            </a:r>
            <a:r>
              <a:rPr lang="en-US" dirty="0" smtClean="0">
                <a:solidFill>
                  <a:schemeClr val="tx1"/>
                </a:solidFill>
              </a:rPr>
              <a:t>) - #4</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6900" y="1924238"/>
            <a:ext cx="4785465" cy="2077056"/>
          </a:xfrm>
          <a:prstGeom prst="rect">
            <a:avLst/>
          </a:prstGeom>
        </p:spPr>
      </p:pic>
    </p:spTree>
    <p:extLst>
      <p:ext uri="{BB962C8B-B14F-4D97-AF65-F5344CB8AC3E}">
        <p14:creationId xmlns:p14="http://schemas.microsoft.com/office/powerpoint/2010/main" val="2023106415"/>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800" dirty="0" smtClean="0"/>
              <a:t>Demo</a:t>
            </a:r>
          </a:p>
          <a:p>
            <a:pPr marL="0" marR="0" lvl="0" indent="0" algn="ctr" defTabSz="914400" eaLnBrk="1" fontAlgn="auto" latinLnBrk="0" hangingPunct="1">
              <a:lnSpc>
                <a:spcPct val="100000"/>
              </a:lnSpc>
              <a:spcBef>
                <a:spcPts val="0"/>
              </a:spcBef>
              <a:spcAft>
                <a:spcPts val="0"/>
              </a:spcAft>
              <a:buClrTx/>
              <a:buSzTx/>
              <a:buFontTx/>
              <a:buNone/>
              <a:tabLst/>
              <a:defRPr/>
            </a:pPr>
            <a:r>
              <a:rPr lang="en-US" sz="2400" dirty="0" smtClean="0">
                <a:hlinkClick r:id="rId3"/>
              </a:rPr>
              <a:t>Scholar Plot</a:t>
            </a:r>
            <a:endParaRPr lang="en-US" sz="8800" dirty="0"/>
          </a:p>
        </p:txBody>
      </p:sp>
    </p:spTree>
    <p:extLst>
      <p:ext uri="{BB962C8B-B14F-4D97-AF65-F5344CB8AC3E}">
        <p14:creationId xmlns:p14="http://schemas.microsoft.com/office/powerpoint/2010/main" val="2026141966"/>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collection methods</a:t>
            </a:r>
            <a:endParaRPr lang="en-US" dirty="0"/>
          </a:p>
        </p:txBody>
      </p:sp>
      <p:sp>
        <p:nvSpPr>
          <p:cNvPr id="3" name="Content Placeholder 2"/>
          <p:cNvSpPr>
            <a:spLocks noGrp="1"/>
          </p:cNvSpPr>
          <p:nvPr>
            <p:ph idx="1"/>
          </p:nvPr>
        </p:nvSpPr>
        <p:spPr/>
        <p:txBody>
          <a:bodyPr/>
          <a:lstStyle/>
          <a:p>
            <a:r>
              <a:rPr lang="en-US" dirty="0" smtClean="0"/>
              <a:t>Scholar Data</a:t>
            </a:r>
          </a:p>
          <a:p>
            <a:pPr lvl="1"/>
            <a:r>
              <a:rPr lang="en-US" dirty="0" smtClean="0"/>
              <a:t>Collection</a:t>
            </a:r>
          </a:p>
          <a:p>
            <a:pPr lvl="1"/>
            <a:r>
              <a:rPr lang="en-US" dirty="0" smtClean="0"/>
              <a:t>Clean</a:t>
            </a:r>
          </a:p>
          <a:p>
            <a:pPr lvl="1"/>
            <a:endParaRPr lang="en-US" dirty="0" smtClean="0"/>
          </a:p>
          <a:p>
            <a:r>
              <a:rPr lang="en-US" dirty="0" smtClean="0"/>
              <a:t>Funding and Impact Factor Data</a:t>
            </a:r>
          </a:p>
          <a:p>
            <a:pPr lvl="1"/>
            <a:r>
              <a:rPr lang="en-US" dirty="0" smtClean="0"/>
              <a:t>Download, Search</a:t>
            </a:r>
          </a:p>
          <a:p>
            <a:pPr lvl="1"/>
            <a:r>
              <a:rPr lang="en-US" dirty="0" smtClean="0"/>
              <a:t>Extract and parse using </a:t>
            </a:r>
            <a:r>
              <a:rPr lang="en-US" dirty="0" err="1" smtClean="0"/>
              <a:t>xmlstarlet</a:t>
            </a:r>
            <a:endParaRPr lang="en-US" dirty="0" smtClean="0"/>
          </a:p>
          <a:p>
            <a:pPr lvl="1"/>
            <a:r>
              <a:rPr lang="en-US" dirty="0" smtClean="0"/>
              <a:t>Design RDMBS (MySQL)</a:t>
            </a:r>
            <a:endParaRPr lang="en-US" dirty="0"/>
          </a:p>
        </p:txBody>
      </p:sp>
    </p:spTree>
    <p:extLst>
      <p:ext uri="{BB962C8B-B14F-4D97-AF65-F5344CB8AC3E}">
        <p14:creationId xmlns:p14="http://schemas.microsoft.com/office/powerpoint/2010/main" val="1940220553"/>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collection methods</a:t>
            </a:r>
            <a:endParaRPr lang="en-US" dirty="0"/>
          </a:p>
        </p:txBody>
      </p:sp>
      <p:sp>
        <p:nvSpPr>
          <p:cNvPr id="3" name="Content Placeholder 2"/>
          <p:cNvSpPr>
            <a:spLocks noGrp="1"/>
          </p:cNvSpPr>
          <p:nvPr>
            <p:ph idx="1"/>
          </p:nvPr>
        </p:nvSpPr>
        <p:spPr/>
        <p:txBody>
          <a:bodyPr/>
          <a:lstStyle/>
          <a:p>
            <a:r>
              <a:rPr lang="en-US" dirty="0"/>
              <a:t>NSF: FY 1985 - FY 2013 (29 years, 312,311 rows, 10,769/year)</a:t>
            </a:r>
          </a:p>
          <a:p>
            <a:r>
              <a:rPr lang="en-US" dirty="0"/>
              <a:t>NIH: FY 2000 - FY 2013 (14 years, 777,657 rows, 55,456/year)</a:t>
            </a:r>
          </a:p>
          <a:p>
            <a:r>
              <a:rPr lang="en-US" dirty="0"/>
              <a:t>NASA: FY 2007 - FY 2015 (9 years, 16,670 rows, 1,852/year)</a:t>
            </a:r>
          </a:p>
          <a:p>
            <a:endParaRPr lang="en-US" dirty="0" smtClean="0"/>
          </a:p>
          <a:p>
            <a:r>
              <a:rPr lang="en-US" dirty="0" smtClean="0"/>
              <a:t>Where to download, How to clean, What to have</a:t>
            </a:r>
            <a:endParaRPr lang="en-US" dirty="0"/>
          </a:p>
        </p:txBody>
      </p:sp>
    </p:spTree>
    <p:extLst>
      <p:ext uri="{BB962C8B-B14F-4D97-AF65-F5344CB8AC3E}">
        <p14:creationId xmlns:p14="http://schemas.microsoft.com/office/powerpoint/2010/main" val="2115630875"/>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Data Visualization Matters?</a:t>
            </a:r>
            <a:endParaRPr lang="en-US" dirty="0"/>
          </a:p>
        </p:txBody>
      </p:sp>
      <p:sp>
        <p:nvSpPr>
          <p:cNvPr id="3" name="Content Placeholder 2"/>
          <p:cNvSpPr>
            <a:spLocks noGrp="1"/>
          </p:cNvSpPr>
          <p:nvPr>
            <p:ph idx="1"/>
          </p:nvPr>
        </p:nvSpPr>
        <p:spPr/>
        <p:txBody>
          <a:bodyPr/>
          <a:lstStyle/>
          <a:p>
            <a:r>
              <a:rPr lang="en-US" dirty="0" smtClean="0"/>
              <a:t>Visualization makes data accessible</a:t>
            </a:r>
            <a:endParaRPr lang="en-US" dirty="0"/>
          </a:p>
          <a:p>
            <a:r>
              <a:rPr lang="en-US" dirty="0" smtClean="0"/>
              <a:t>Quickly notice something out of position, patterns and pattern violations(trends, gaps, outliers) </a:t>
            </a:r>
          </a:p>
          <a:p>
            <a:r>
              <a:rPr lang="en-US" dirty="0" smtClean="0"/>
              <a:t>Visualization gives faster access to actionable insights</a:t>
            </a:r>
          </a:p>
          <a:p>
            <a:r>
              <a:rPr lang="en-US" dirty="0" smtClean="0"/>
              <a:t>Visualization allows access to huge amounts of data</a:t>
            </a:r>
          </a:p>
          <a:p>
            <a:endParaRPr lang="en-US" dirty="0"/>
          </a:p>
        </p:txBody>
      </p:sp>
      <p:sp>
        <p:nvSpPr>
          <p:cNvPr id="4" name="Rectangle 3"/>
          <p:cNvSpPr/>
          <p:nvPr/>
        </p:nvSpPr>
        <p:spPr>
          <a:xfrm>
            <a:off x="0" y="6519446"/>
            <a:ext cx="4375237" cy="338554"/>
          </a:xfrm>
          <a:prstGeom prst="rect">
            <a:avLst/>
          </a:prstGeom>
        </p:spPr>
        <p:txBody>
          <a:bodyPr wrap="none">
            <a:spAutoFit/>
          </a:bodyPr>
          <a:lstStyle/>
          <a:p>
            <a:r>
              <a:rPr lang="en-US" sz="1600" dirty="0"/>
              <a:t>https://</a:t>
            </a:r>
            <a:r>
              <a:rPr lang="en-US" sz="1600" dirty="0" err="1"/>
              <a:t>www.youtube.com</a:t>
            </a:r>
            <a:r>
              <a:rPr lang="en-US" sz="1600" dirty="0"/>
              <a:t>/</a:t>
            </a:r>
            <a:r>
              <a:rPr lang="en-US" sz="1600" dirty="0" err="1"/>
              <a:t>watch?v</a:t>
            </a:r>
            <a:r>
              <a:rPr lang="en-US" sz="1600" dirty="0"/>
              <a:t>=R-oiKt7bUU8</a:t>
            </a:r>
          </a:p>
        </p:txBody>
      </p:sp>
    </p:spTree>
    <p:extLst>
      <p:ext uri="{BB962C8B-B14F-4D97-AF65-F5344CB8AC3E}">
        <p14:creationId xmlns:p14="http://schemas.microsoft.com/office/powerpoint/2010/main" val="1816130794"/>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p:txBody>
          <a:bodyPr>
            <a:normAutofit/>
          </a:bodyPr>
          <a:lstStyle/>
          <a:p>
            <a:r>
              <a:rPr lang="en-US" sz="2400" dirty="0" smtClean="0"/>
              <a:t>Google Scholar includes many different cases on its page of papers</a:t>
            </a:r>
          </a:p>
          <a:p>
            <a:pPr lvl="1"/>
            <a:r>
              <a:rPr lang="en-US" sz="3200" dirty="0" err="1" smtClean="0"/>
              <a:t>Ioannis</a:t>
            </a:r>
            <a:r>
              <a:rPr lang="en-US" sz="3200" dirty="0" smtClean="0"/>
              <a:t> </a:t>
            </a:r>
            <a:r>
              <a:rPr lang="en-US" sz="3200" dirty="0"/>
              <a:t>T </a:t>
            </a:r>
            <a:r>
              <a:rPr lang="en-US" sz="3200" dirty="0" err="1" smtClean="0"/>
              <a:t>Pavlidis</a:t>
            </a:r>
            <a:endParaRPr lang="en-US" sz="3200" dirty="0" smtClean="0"/>
          </a:p>
          <a:p>
            <a:pPr lvl="1"/>
            <a:r>
              <a:rPr lang="en-US" sz="3200" dirty="0" smtClean="0"/>
              <a:t>IT </a:t>
            </a:r>
            <a:r>
              <a:rPr lang="en-US" sz="3200" dirty="0" err="1" smtClean="0"/>
              <a:t>Pavlidis</a:t>
            </a:r>
            <a:endParaRPr lang="en-US" sz="3200" dirty="0" smtClean="0"/>
          </a:p>
          <a:p>
            <a:pPr lvl="1"/>
            <a:r>
              <a:rPr lang="en-US" sz="3200" dirty="0" smtClean="0"/>
              <a:t>I </a:t>
            </a:r>
            <a:r>
              <a:rPr lang="en-US" sz="3200" dirty="0" err="1" smtClean="0"/>
              <a:t>Pavlidis</a:t>
            </a:r>
            <a:endParaRPr lang="en-US" sz="3200" dirty="0" smtClean="0"/>
          </a:p>
          <a:p>
            <a:pPr lvl="1"/>
            <a:r>
              <a:rPr lang="en-US" sz="3200" dirty="0" err="1" smtClean="0"/>
              <a:t>Ioannis</a:t>
            </a:r>
            <a:r>
              <a:rPr lang="en-US" sz="3200" dirty="0" smtClean="0"/>
              <a:t> </a:t>
            </a:r>
            <a:r>
              <a:rPr lang="en-US" sz="3200" dirty="0" err="1" smtClean="0"/>
              <a:t>Pavlidis</a:t>
            </a:r>
            <a:endParaRPr lang="en-US" sz="3200" dirty="0" smtClean="0"/>
          </a:p>
          <a:p>
            <a:pPr lvl="1"/>
            <a:endParaRPr lang="en-US" sz="2000" dirty="0"/>
          </a:p>
        </p:txBody>
      </p:sp>
    </p:spTree>
    <p:extLst>
      <p:ext uri="{BB962C8B-B14F-4D97-AF65-F5344CB8AC3E}">
        <p14:creationId xmlns:p14="http://schemas.microsoft.com/office/powerpoint/2010/main" val="1656905855"/>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p:txBody>
          <a:bodyPr>
            <a:normAutofit/>
          </a:bodyPr>
          <a:lstStyle/>
          <a:p>
            <a:r>
              <a:rPr lang="en-US" sz="2400" dirty="0" smtClean="0"/>
              <a:t>The algorithm applied to the system to match funding data</a:t>
            </a:r>
            <a:endParaRPr lang="en-US" sz="2000" dirty="0"/>
          </a:p>
        </p:txBody>
      </p:sp>
      <p:grpSp>
        <p:nvGrpSpPr>
          <p:cNvPr id="6" name="Group 5"/>
          <p:cNvGrpSpPr/>
          <p:nvPr/>
        </p:nvGrpSpPr>
        <p:grpSpPr>
          <a:xfrm>
            <a:off x="1710237" y="2257163"/>
            <a:ext cx="9053326" cy="4309892"/>
            <a:chOff x="1710237" y="2257163"/>
            <a:chExt cx="9053326" cy="4309892"/>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237" y="2257163"/>
              <a:ext cx="9053326" cy="4309892"/>
            </a:xfrm>
            <a:prstGeom prst="rect">
              <a:avLst/>
            </a:prstGeom>
          </p:spPr>
        </p:pic>
        <p:sp>
          <p:nvSpPr>
            <p:cNvPr id="5" name="Rectangle 4"/>
            <p:cNvSpPr/>
            <p:nvPr/>
          </p:nvSpPr>
          <p:spPr>
            <a:xfrm>
              <a:off x="3222702" y="2458844"/>
              <a:ext cx="875371" cy="25090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501396159"/>
      </p:ext>
    </p:extLst>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Architecture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2030" y="1476954"/>
            <a:ext cx="8916499" cy="5015533"/>
          </a:xfrm>
          <a:prstGeom prst="rect">
            <a:avLst/>
          </a:prstGeom>
        </p:spPr>
      </p:pic>
    </p:spTree>
    <p:extLst>
      <p:ext uri="{BB962C8B-B14F-4D97-AF65-F5344CB8AC3E}">
        <p14:creationId xmlns:p14="http://schemas.microsoft.com/office/powerpoint/2010/main" val="598785266"/>
      </p:ext>
    </p:extLst>
  </p:cSld>
  <p:clrMapOvr>
    <a:masterClrMapping/>
  </p:clrMapOvr>
  <p:transition spd="slow">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Entity Relationship (ER) </a:t>
            </a:r>
            <a:r>
              <a:rPr lang="en-US" dirty="0" smtClean="0"/>
              <a:t>Diagrams</a:t>
            </a:r>
            <a:endParaRPr lang="en-US" dirty="0"/>
          </a:p>
        </p:txBody>
      </p:sp>
      <p:sp>
        <p:nvSpPr>
          <p:cNvPr id="3" name="Content Placeholder 2"/>
          <p:cNvSpPr>
            <a:spLocks noGrp="1"/>
          </p:cNvSpPr>
          <p:nvPr>
            <p:ph idx="1"/>
          </p:nvPr>
        </p:nvSpPr>
        <p:spPr/>
        <p:txBody>
          <a:bodyPr/>
          <a:lstStyle/>
          <a:p>
            <a:r>
              <a:rPr lang="en-US" dirty="0" smtClean="0"/>
              <a:t>Two Different ER diagram</a:t>
            </a:r>
          </a:p>
          <a:p>
            <a:pPr marL="914400" lvl="1" indent="-457200">
              <a:buFont typeface="+mj-lt"/>
              <a:buAutoNum type="arabicPeriod"/>
            </a:pPr>
            <a:r>
              <a:rPr lang="en-US" dirty="0" smtClean="0"/>
              <a:t>Funding</a:t>
            </a:r>
          </a:p>
          <a:p>
            <a:pPr marL="914400" lvl="1" indent="-457200">
              <a:buFont typeface="+mj-lt"/>
              <a:buAutoNum type="arabicPeriod"/>
            </a:pPr>
            <a:r>
              <a:rPr lang="en-US" dirty="0" smtClean="0"/>
              <a:t>JCR</a:t>
            </a:r>
            <a:endParaRPr lang="en-US" dirty="0"/>
          </a:p>
        </p:txBody>
      </p:sp>
    </p:spTree>
    <p:extLst>
      <p:ext uri="{BB962C8B-B14F-4D97-AF65-F5344CB8AC3E}">
        <p14:creationId xmlns:p14="http://schemas.microsoft.com/office/powerpoint/2010/main" val="285867492"/>
      </p:ext>
    </p:extLst>
  </p:cSld>
  <p:clrMapOvr>
    <a:masterClrMapping/>
  </p:clrMapOvr>
  <p:transition spd="slow">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Usability Study</a:t>
            </a:r>
            <a:endParaRPr lang="en-US" dirty="0"/>
          </a:p>
        </p:txBody>
      </p:sp>
      <p:sp>
        <p:nvSpPr>
          <p:cNvPr id="3" name="Content Placeholder 2"/>
          <p:cNvSpPr>
            <a:spLocks noGrp="1"/>
          </p:cNvSpPr>
          <p:nvPr>
            <p:ph idx="1"/>
          </p:nvPr>
        </p:nvSpPr>
        <p:spPr>
          <a:xfrm>
            <a:off x="1120000" y="1825624"/>
            <a:ext cx="10233800" cy="4885727"/>
          </a:xfrm>
        </p:spPr>
        <p:txBody>
          <a:bodyPr>
            <a:normAutofit/>
          </a:bodyPr>
          <a:lstStyle/>
          <a:p>
            <a:r>
              <a:rPr lang="en-US" sz="2000" dirty="0" smtClean="0"/>
              <a:t>Participant (</a:t>
            </a:r>
            <a:r>
              <a:rPr lang="en-US" sz="2000" i="1" dirty="0" smtClean="0"/>
              <a:t>n</a:t>
            </a:r>
            <a:r>
              <a:rPr lang="en-US" sz="2000" dirty="0" smtClean="0"/>
              <a:t>=15) including Graduate, Post Doc, and Faculty</a:t>
            </a:r>
          </a:p>
          <a:p>
            <a:r>
              <a:rPr lang="en-US" sz="2000" dirty="0" smtClean="0"/>
              <a:t>From various natural, mathematical, and social sciences.</a:t>
            </a:r>
          </a:p>
          <a:p>
            <a:r>
              <a:rPr lang="en-US" sz="2000" dirty="0" smtClean="0"/>
              <a:t>Likert scale from 1 to 5, with 1 being strongly disagree and 5 begin strongly agree</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endParaRPr lang="en-US" sz="2000" dirty="0"/>
          </a:p>
          <a:p>
            <a:r>
              <a:rPr lang="en-US" sz="2000" dirty="0" smtClean="0"/>
              <a:t>Overall, it is a user friendly tool that academic users find of interest and value.</a:t>
            </a:r>
            <a:endParaRPr lang="en-US" sz="2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6746" y="3188223"/>
            <a:ext cx="6563519" cy="2866856"/>
          </a:xfrm>
          <a:prstGeom prst="rect">
            <a:avLst/>
          </a:prstGeom>
        </p:spPr>
      </p:pic>
    </p:spTree>
    <p:extLst>
      <p:ext uri="{BB962C8B-B14F-4D97-AF65-F5344CB8AC3E}">
        <p14:creationId xmlns:p14="http://schemas.microsoft.com/office/powerpoint/2010/main" val="1639802492"/>
      </p:ext>
    </p:extLst>
  </p:cSld>
  <p:clrMapOvr>
    <a:masterClrMapping/>
  </p:clrMapOvr>
  <p:transition spd="slow">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smtClean="0"/>
              <a:t>Scholar Plot, a visualization interface for academic merit.</a:t>
            </a:r>
            <a:endParaRPr lang="en-US" dirty="0"/>
          </a:p>
        </p:txBody>
      </p:sp>
    </p:spTree>
    <p:extLst>
      <p:ext uri="{BB962C8B-B14F-4D97-AF65-F5344CB8AC3E}">
        <p14:creationId xmlns:p14="http://schemas.microsoft.com/office/powerpoint/2010/main" val="2016638906"/>
      </p:ext>
    </p:extLst>
  </p:cSld>
  <p:clrMapOvr>
    <a:masterClrMapping/>
  </p:clrMapOvr>
  <p:transition spd="slow">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normAutofit/>
          </a:bodyPr>
          <a:lstStyle/>
          <a:p>
            <a:r>
              <a:rPr lang="en-US" dirty="0" smtClean="0"/>
              <a:t>Individual</a:t>
            </a:r>
          </a:p>
          <a:p>
            <a:pPr lvl="1"/>
            <a:r>
              <a:rPr lang="en-US" dirty="0" smtClean="0"/>
              <a:t>How to compare between two scholars regarding publications and funding</a:t>
            </a:r>
          </a:p>
          <a:p>
            <a:pPr lvl="1"/>
            <a:r>
              <a:rPr lang="en-US" dirty="0" smtClean="0"/>
              <a:t>More agencies if available</a:t>
            </a:r>
          </a:p>
          <a:p>
            <a:pPr lvl="1"/>
            <a:endParaRPr lang="en-US" dirty="0" smtClean="0"/>
          </a:p>
          <a:p>
            <a:r>
              <a:rPr lang="en-US" dirty="0" smtClean="0"/>
              <a:t>Group</a:t>
            </a:r>
          </a:p>
          <a:p>
            <a:pPr lvl="1"/>
            <a:r>
              <a:rPr lang="en-US" dirty="0"/>
              <a:t>Interested in group level such as </a:t>
            </a:r>
            <a:r>
              <a:rPr lang="en-US" dirty="0" smtClean="0"/>
              <a:t>department level</a:t>
            </a:r>
          </a:p>
          <a:p>
            <a:pPr lvl="1"/>
            <a:endParaRPr lang="en-US" dirty="0"/>
          </a:p>
        </p:txBody>
      </p:sp>
    </p:spTree>
    <p:extLst>
      <p:ext uri="{BB962C8B-B14F-4D97-AF65-F5344CB8AC3E}">
        <p14:creationId xmlns:p14="http://schemas.microsoft.com/office/powerpoint/2010/main" val="159028901"/>
      </p:ext>
    </p:extLst>
  </p:cSld>
  <p:clrMapOvr>
    <a:masterClrMapping/>
  </p:clrMapOvr>
  <p:transition spd="slow">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PhD Timeline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01808522"/>
              </p:ext>
            </p:extLst>
          </p:nvPr>
        </p:nvGraphicFramePr>
        <p:xfrm>
          <a:off x="124691" y="1825625"/>
          <a:ext cx="1184563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2518286"/>
      </p:ext>
    </p:extLst>
  </p:cSld>
  <p:clrMapOvr>
    <a:masterClrMapping/>
  </p:clrMapOvr>
  <p:transition spd="slow">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cs.stanford.edu/degrees/phd/cs300/jeffrey-heer.pdf</a:t>
            </a:r>
            <a:endParaRPr lang="en-US" dirty="0" smtClean="0"/>
          </a:p>
          <a:p>
            <a:endParaRPr lang="en-US" dirty="0"/>
          </a:p>
        </p:txBody>
      </p:sp>
    </p:spTree>
    <p:extLst>
      <p:ext uri="{BB962C8B-B14F-4D97-AF65-F5344CB8AC3E}">
        <p14:creationId xmlns:p14="http://schemas.microsoft.com/office/powerpoint/2010/main" val="314762995"/>
      </p:ext>
    </p:extLst>
  </p:cSld>
  <p:clrMapOvr>
    <a:masterClrMapping/>
  </p:clrMapOvr>
  <p:transition spd="slow">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p:txBody>
          <a:bodyPr/>
          <a:lstStyle/>
          <a:p>
            <a:r>
              <a:rPr lang="en-US" dirty="0" smtClean="0"/>
              <a:t>Committees</a:t>
            </a:r>
          </a:p>
          <a:p>
            <a:pPr lvl="1"/>
            <a:r>
              <a:rPr lang="en-US" dirty="0" smtClean="0"/>
              <a:t>Prof. </a:t>
            </a:r>
            <a:r>
              <a:rPr lang="en-US" dirty="0" err="1" smtClean="0"/>
              <a:t>Ioannis</a:t>
            </a:r>
            <a:r>
              <a:rPr lang="en-US" dirty="0" smtClean="0"/>
              <a:t> </a:t>
            </a:r>
            <a:r>
              <a:rPr lang="en-US" dirty="0" err="1"/>
              <a:t>Pavlidis</a:t>
            </a:r>
            <a:r>
              <a:rPr lang="en-US" dirty="0"/>
              <a:t> (Computer Science at UH</a:t>
            </a:r>
            <a:r>
              <a:rPr lang="en-US" dirty="0" smtClean="0"/>
              <a:t>) – Supervisor</a:t>
            </a:r>
          </a:p>
          <a:p>
            <a:pPr lvl="1"/>
            <a:r>
              <a:rPr lang="en-US" dirty="0" smtClean="0"/>
              <a:t>Prof. </a:t>
            </a:r>
            <a:r>
              <a:rPr lang="en-US" dirty="0"/>
              <a:t>Ricardo </a:t>
            </a:r>
            <a:r>
              <a:rPr lang="en-US" dirty="0" err="1"/>
              <a:t>Vilalta</a:t>
            </a:r>
            <a:r>
              <a:rPr lang="en-US" dirty="0"/>
              <a:t> (Computer Science at UH)</a:t>
            </a:r>
            <a:endParaRPr lang="en-US" dirty="0" smtClean="0"/>
          </a:p>
          <a:p>
            <a:pPr lvl="1"/>
            <a:r>
              <a:rPr lang="en-US" dirty="0" smtClean="0"/>
              <a:t>Prof. </a:t>
            </a:r>
            <a:r>
              <a:rPr lang="en-US" dirty="0" err="1"/>
              <a:t>Zhigang</a:t>
            </a:r>
            <a:r>
              <a:rPr lang="en-US" dirty="0"/>
              <a:t> Deng (Computer Science at UH)</a:t>
            </a:r>
          </a:p>
          <a:p>
            <a:pPr lvl="1"/>
            <a:r>
              <a:rPr lang="en-US" dirty="0" smtClean="0"/>
              <a:t>Prof. </a:t>
            </a:r>
            <a:r>
              <a:rPr lang="en-US" dirty="0" err="1" smtClean="0"/>
              <a:t>Guoning</a:t>
            </a:r>
            <a:r>
              <a:rPr lang="en-US" dirty="0" smtClean="0"/>
              <a:t> Chen (Computer Science at UH)</a:t>
            </a:r>
          </a:p>
          <a:p>
            <a:pPr lvl="1"/>
            <a:r>
              <a:rPr lang="en-US" dirty="0" smtClean="0"/>
              <a:t>Prof. Brian </a:t>
            </a:r>
            <a:r>
              <a:rPr lang="en-US" dirty="0" err="1" smtClean="0"/>
              <a:t>Uzzi</a:t>
            </a:r>
            <a:r>
              <a:rPr lang="en-US" dirty="0" smtClean="0"/>
              <a:t> (Northwestern University) – External</a:t>
            </a:r>
          </a:p>
          <a:p>
            <a:r>
              <a:rPr lang="en-US" dirty="0" smtClean="0"/>
              <a:t>All our CPL members</a:t>
            </a:r>
          </a:p>
          <a:p>
            <a:pPr lvl="1"/>
            <a:endParaRPr lang="en-US" dirty="0"/>
          </a:p>
        </p:txBody>
      </p:sp>
    </p:spTree>
    <p:extLst>
      <p:ext uri="{BB962C8B-B14F-4D97-AF65-F5344CB8AC3E}">
        <p14:creationId xmlns:p14="http://schemas.microsoft.com/office/powerpoint/2010/main" val="794813654"/>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Visualization vs. </a:t>
            </a:r>
            <a:r>
              <a:rPr lang="en-US" dirty="0"/>
              <a:t>Infographics</a:t>
            </a:r>
          </a:p>
        </p:txBody>
      </p:sp>
      <p:sp>
        <p:nvSpPr>
          <p:cNvPr id="3" name="Text Placeholder 2"/>
          <p:cNvSpPr>
            <a:spLocks noGrp="1"/>
          </p:cNvSpPr>
          <p:nvPr>
            <p:ph type="body" idx="1"/>
          </p:nvPr>
        </p:nvSpPr>
        <p:spPr>
          <a:xfrm>
            <a:off x="1120000" y="1681163"/>
            <a:ext cx="5025216" cy="823912"/>
          </a:xfrm>
        </p:spPr>
        <p:txBody>
          <a:bodyPr anchor="t"/>
          <a:lstStyle/>
          <a:p>
            <a:pPr algn="ctr"/>
            <a:r>
              <a:rPr lang="en-US" dirty="0" smtClean="0"/>
              <a:t>Data Visualization - by software</a:t>
            </a:r>
            <a:endParaRPr lang="en-US" dirty="0"/>
          </a:p>
        </p:txBody>
      </p:sp>
      <p:sp>
        <p:nvSpPr>
          <p:cNvPr id="5" name="Text Placeholder 4"/>
          <p:cNvSpPr>
            <a:spLocks noGrp="1"/>
          </p:cNvSpPr>
          <p:nvPr>
            <p:ph type="body" sz="quarter" idx="3"/>
          </p:nvPr>
        </p:nvSpPr>
        <p:spPr>
          <a:xfrm>
            <a:off x="6319840" y="1681163"/>
            <a:ext cx="5035548" cy="823912"/>
          </a:xfrm>
        </p:spPr>
        <p:txBody>
          <a:bodyPr anchor="t"/>
          <a:lstStyle/>
          <a:p>
            <a:pPr algn="ctr"/>
            <a:r>
              <a:rPr lang="en-US" dirty="0" smtClean="0"/>
              <a:t>Infographics – by hand</a:t>
            </a:r>
            <a:endParaRPr lang="en-US" dirty="0"/>
          </a:p>
        </p:txBody>
      </p:sp>
      <p:pic>
        <p:nvPicPr>
          <p:cNvPr id="11" name="Content Placeholder 10"/>
          <p:cNvPicPr>
            <a:picLocks noGrp="1" noChangeAspect="1"/>
          </p:cNvPicPr>
          <p:nvPr>
            <p:ph sz="half" idx="2"/>
          </p:nvPr>
        </p:nvPicPr>
        <p:blipFill>
          <a:blip r:embed="rId3"/>
          <a:stretch>
            <a:fillRect/>
          </a:stretch>
        </p:blipFill>
        <p:spPr>
          <a:xfrm>
            <a:off x="1120775" y="2901488"/>
            <a:ext cx="5024438" cy="2891762"/>
          </a:xfrm>
          <a:prstGeom prst="rect">
            <a:avLst/>
          </a:prstGeom>
        </p:spPr>
      </p:pic>
      <p:pic>
        <p:nvPicPr>
          <p:cNvPr id="12" name="Content Placeholder 11"/>
          <p:cNvPicPr>
            <a:picLocks noGrp="1" noChangeAspect="1"/>
          </p:cNvPicPr>
          <p:nvPr>
            <p:ph sz="quarter" idx="4"/>
          </p:nvPr>
        </p:nvPicPr>
        <p:blipFill>
          <a:blip r:embed="rId4"/>
          <a:stretch>
            <a:fillRect/>
          </a:stretch>
        </p:blipFill>
        <p:spPr>
          <a:xfrm>
            <a:off x="7436516" y="2505075"/>
            <a:ext cx="2802194" cy="3684588"/>
          </a:xfrm>
          <a:prstGeom prst="rect">
            <a:avLst/>
          </a:prstGeom>
        </p:spPr>
      </p:pic>
      <p:sp>
        <p:nvSpPr>
          <p:cNvPr id="14" name="TextBox 13"/>
          <p:cNvSpPr txBox="1"/>
          <p:nvPr/>
        </p:nvSpPr>
        <p:spPr>
          <a:xfrm>
            <a:off x="0" y="6457890"/>
            <a:ext cx="9026830" cy="400110"/>
          </a:xfrm>
          <a:prstGeom prst="rect">
            <a:avLst/>
          </a:prstGeom>
          <a:noFill/>
        </p:spPr>
        <p:txBody>
          <a:bodyPr wrap="none" rtlCol="0">
            <a:spAutoFit/>
          </a:bodyPr>
          <a:lstStyle/>
          <a:p>
            <a:r>
              <a:rPr lang="en-US" sz="1000" dirty="0"/>
              <a:t>http://</a:t>
            </a:r>
            <a:r>
              <a:rPr lang="en-US" sz="1000" dirty="0" err="1"/>
              <a:t>www.tableau.com</a:t>
            </a:r>
            <a:r>
              <a:rPr lang="en-US" sz="1000" dirty="0"/>
              <a:t>/about/blog/2012/04/guest-post-future-data-visualization-16578</a:t>
            </a:r>
          </a:p>
          <a:p>
            <a:r>
              <a:rPr lang="en-US" sz="1000" dirty="0" smtClean="0"/>
              <a:t>http</a:t>
            </a:r>
            <a:r>
              <a:rPr lang="en-US" sz="1000" dirty="0"/>
              <a:t>://</a:t>
            </a:r>
            <a:r>
              <a:rPr lang="en-US" sz="1000" dirty="0" err="1"/>
              <a:t>www.heart.org</a:t>
            </a:r>
            <a:r>
              <a:rPr lang="en-US" sz="1000" dirty="0"/>
              <a:t>/HEARTORG/</a:t>
            </a:r>
            <a:r>
              <a:rPr lang="en-US" sz="1000" dirty="0" err="1"/>
              <a:t>GettingHealthy</a:t>
            </a:r>
            <a:r>
              <a:rPr lang="en-US" sz="1000" dirty="0"/>
              <a:t>/</a:t>
            </a:r>
            <a:r>
              <a:rPr lang="en-US" sz="1000" dirty="0" err="1"/>
              <a:t>HealthierKids</a:t>
            </a:r>
            <a:r>
              <a:rPr lang="en-US" sz="1000" dirty="0"/>
              <a:t>/</a:t>
            </a:r>
            <a:r>
              <a:rPr lang="en-US" sz="1000" dirty="0" err="1"/>
              <a:t>ChildhoodObesity</a:t>
            </a:r>
            <a:r>
              <a:rPr lang="en-US" sz="1000" dirty="0"/>
              <a:t>/Obesity-in-Infants-and-Preschoolers-Infographic_UCM_467593_SubHomePage.jsp</a:t>
            </a:r>
          </a:p>
        </p:txBody>
      </p:sp>
    </p:spTree>
    <p:extLst>
      <p:ext uri="{BB962C8B-B14F-4D97-AF65-F5344CB8AC3E}">
        <p14:creationId xmlns:p14="http://schemas.microsoft.com/office/powerpoint/2010/main" val="7202220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blinds(horizontal)">
                                      <p:cBhvr>
                                        <p:cTn id="15" dur="500"/>
                                        <p:tgtEl>
                                          <p:spTgt spid="5">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normAutofit/>
          </a:bodyPr>
          <a:lstStyle/>
          <a:p>
            <a:pPr marL="0" indent="0">
              <a:buNone/>
            </a:pPr>
            <a:r>
              <a:rPr lang="en-US" sz="4000" dirty="0" smtClean="0"/>
              <a:t>Thank you</a:t>
            </a:r>
            <a:endParaRPr lang="en-US" sz="4000" dirty="0"/>
          </a:p>
        </p:txBody>
      </p:sp>
    </p:spTree>
    <p:extLst>
      <p:ext uri="{BB962C8B-B14F-4D97-AF65-F5344CB8AC3E}">
        <p14:creationId xmlns:p14="http://schemas.microsoft.com/office/powerpoint/2010/main" val="1574766215"/>
      </p:ext>
    </p:extLst>
  </p:cSld>
  <p:clrMapOvr>
    <a:masterClrMapping/>
  </p:clrMapOvr>
  <p:transition spd="slow">
    <p:push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Departmental Plot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03640075"/>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Exploration vs Explanation</a:t>
            </a:r>
            <a:endParaRPr lang="en-US" dirty="0"/>
          </a:p>
        </p:txBody>
      </p:sp>
      <p:sp>
        <p:nvSpPr>
          <p:cNvPr id="3" name="Content Placeholder 2"/>
          <p:cNvSpPr>
            <a:spLocks noGrp="1"/>
          </p:cNvSpPr>
          <p:nvPr>
            <p:ph idx="1"/>
          </p:nvPr>
        </p:nvSpPr>
        <p:spPr/>
        <p:txBody>
          <a:bodyPr/>
          <a:lstStyle/>
          <a:p>
            <a:r>
              <a:rPr lang="en-US" dirty="0"/>
              <a:t>Visualization for exploration, </a:t>
            </a:r>
            <a:r>
              <a:rPr lang="en-US" dirty="0" smtClean="0"/>
              <a:t>When you don’ts (yet) have a story to tell.</a:t>
            </a:r>
          </a:p>
          <a:p>
            <a:r>
              <a:rPr lang="en-US" dirty="0" smtClean="0"/>
              <a:t>Visualization for explanation, when you have a story to tell.</a:t>
            </a:r>
          </a:p>
          <a:p>
            <a:endParaRPr lang="en-US" dirty="0" smtClean="0"/>
          </a:p>
          <a:p>
            <a:endParaRPr lang="en-US" dirty="0"/>
          </a:p>
        </p:txBody>
      </p:sp>
    </p:spTree>
    <p:extLst>
      <p:ext uri="{BB962C8B-B14F-4D97-AF65-F5344CB8AC3E}">
        <p14:creationId xmlns:p14="http://schemas.microsoft.com/office/powerpoint/2010/main" val="717889542"/>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Education vs Persuasion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520792160"/>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a:bodyPr>
          <a:lstStyle/>
          <a:p>
            <a:r>
              <a:rPr lang="en-US" dirty="0" smtClean="0"/>
              <a:t>Introduction</a:t>
            </a:r>
          </a:p>
          <a:p>
            <a:r>
              <a:rPr lang="en-US" dirty="0" smtClean="0"/>
              <a:t>Design and Methodology</a:t>
            </a:r>
          </a:p>
          <a:p>
            <a:r>
              <a:rPr lang="en-US" dirty="0" smtClean="0"/>
              <a:t>Demo</a:t>
            </a:r>
          </a:p>
          <a:p>
            <a:r>
              <a:rPr lang="en-US" dirty="0" smtClean="0"/>
              <a:t>Research Challenges</a:t>
            </a:r>
          </a:p>
          <a:p>
            <a:pPr lvl="1"/>
            <a:r>
              <a:rPr lang="en-US" dirty="0" smtClean="0"/>
              <a:t>Different types of data, different formats, different resources</a:t>
            </a:r>
          </a:p>
          <a:p>
            <a:pPr lvl="1"/>
            <a:r>
              <a:rPr lang="en-US" dirty="0" smtClean="0"/>
              <a:t>No APIs provided (Google Scholar)</a:t>
            </a:r>
          </a:p>
          <a:p>
            <a:r>
              <a:rPr lang="en-US" dirty="0" smtClean="0"/>
              <a:t>References</a:t>
            </a:r>
          </a:p>
          <a:p>
            <a:r>
              <a:rPr lang="en-US" dirty="0" smtClean="0"/>
              <a:t>Future Work</a:t>
            </a:r>
          </a:p>
          <a:p>
            <a:r>
              <a:rPr lang="en-US" dirty="0" smtClean="0"/>
              <a:t>Acknowledgment</a:t>
            </a:r>
          </a:p>
          <a:p>
            <a:pPr lvl="1"/>
            <a:endParaRPr lang="en-US" dirty="0" smtClean="0"/>
          </a:p>
          <a:p>
            <a:endParaRPr lang="en-US" dirty="0"/>
          </a:p>
        </p:txBody>
      </p:sp>
    </p:spTree>
    <p:extLst>
      <p:ext uri="{BB962C8B-B14F-4D97-AF65-F5344CB8AC3E}">
        <p14:creationId xmlns:p14="http://schemas.microsoft.com/office/powerpoint/2010/main" val="801121800"/>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Motivation</a:t>
            </a:r>
          </a:p>
          <a:p>
            <a:r>
              <a:rPr lang="en-US" dirty="0" smtClean="0"/>
              <a:t>Prior works</a:t>
            </a:r>
          </a:p>
          <a:p>
            <a:endParaRPr lang="en-US" dirty="0" smtClean="0"/>
          </a:p>
          <a:p>
            <a:r>
              <a:rPr lang="en-US" dirty="0" smtClean="0"/>
              <a:t>What </a:t>
            </a:r>
            <a:r>
              <a:rPr lang="en-US" dirty="0"/>
              <a:t>is the </a:t>
            </a:r>
            <a:r>
              <a:rPr lang="en-US" b="1" dirty="0"/>
              <a:t>problem</a:t>
            </a:r>
            <a:r>
              <a:rPr lang="en-US" dirty="0"/>
              <a:t> </a:t>
            </a:r>
            <a:r>
              <a:rPr lang="en-US" dirty="0" smtClean="0"/>
              <a:t>I am </a:t>
            </a:r>
            <a:r>
              <a:rPr lang="en-US" dirty="0"/>
              <a:t>studying?</a:t>
            </a:r>
          </a:p>
          <a:p>
            <a:r>
              <a:rPr lang="en-US" dirty="0" smtClean="0"/>
              <a:t>Why is it </a:t>
            </a:r>
            <a:r>
              <a:rPr lang="en-US" b="1" dirty="0" smtClean="0"/>
              <a:t>important</a:t>
            </a:r>
            <a:r>
              <a:rPr lang="en-US" dirty="0" smtClean="0"/>
              <a:t>?</a:t>
            </a:r>
          </a:p>
          <a:p>
            <a:r>
              <a:rPr lang="en-US" dirty="0" smtClean="0"/>
              <a:t>What </a:t>
            </a:r>
            <a:r>
              <a:rPr lang="en-US" b="1" dirty="0" smtClean="0"/>
              <a:t>results</a:t>
            </a:r>
            <a:r>
              <a:rPr lang="en-US" dirty="0" smtClean="0"/>
              <a:t> have </a:t>
            </a:r>
            <a:r>
              <a:rPr lang="en-US" i="1" dirty="0" smtClean="0"/>
              <a:t>you</a:t>
            </a:r>
            <a:r>
              <a:rPr lang="en-US" dirty="0" smtClean="0"/>
              <a:t> achieved?</a:t>
            </a:r>
          </a:p>
          <a:p>
            <a:endParaRPr lang="en-US" dirty="0"/>
          </a:p>
        </p:txBody>
      </p:sp>
    </p:spTree>
    <p:extLst>
      <p:ext uri="{BB962C8B-B14F-4D97-AF65-F5344CB8AC3E}">
        <p14:creationId xmlns:p14="http://schemas.microsoft.com/office/powerpoint/2010/main" val="1938503294"/>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413359" y="375781"/>
            <a:ext cx="942887" cy="369332"/>
          </a:xfrm>
          <a:prstGeom prst="rect">
            <a:avLst/>
          </a:prstGeom>
          <a:noFill/>
        </p:spPr>
        <p:txBody>
          <a:bodyPr wrap="none" rtlCol="0">
            <a:spAutoFit/>
          </a:bodyPr>
          <a:lstStyle/>
          <a:p>
            <a:r>
              <a:rPr lang="en-US" dirty="0" smtClean="0"/>
              <a:t>Figures:</a:t>
            </a:r>
            <a:endParaRPr lang="en-US" dirty="0"/>
          </a:p>
        </p:txBody>
      </p:sp>
      <p:sp>
        <p:nvSpPr>
          <p:cNvPr id="4" name="TextBox 3"/>
          <p:cNvSpPr txBox="1"/>
          <p:nvPr/>
        </p:nvSpPr>
        <p:spPr>
          <a:xfrm>
            <a:off x="983673" y="1579418"/>
            <a:ext cx="4512133" cy="369332"/>
          </a:xfrm>
          <a:prstGeom prst="rect">
            <a:avLst/>
          </a:prstGeom>
          <a:noFill/>
        </p:spPr>
        <p:txBody>
          <a:bodyPr wrap="none" rtlCol="0">
            <a:spAutoFit/>
          </a:bodyPr>
          <a:lstStyle/>
          <a:p>
            <a:r>
              <a:rPr lang="en-US" dirty="0" smtClean="0"/>
              <a:t>ER diagram – reverse engineer on </a:t>
            </a:r>
            <a:r>
              <a:rPr lang="en-US" dirty="0" err="1" smtClean="0"/>
              <a:t>WorkBench</a:t>
            </a:r>
            <a:endParaRPr lang="en-US" dirty="0"/>
          </a:p>
        </p:txBody>
      </p:sp>
      <p:sp>
        <p:nvSpPr>
          <p:cNvPr id="5" name="TextBox 4"/>
          <p:cNvSpPr txBox="1"/>
          <p:nvPr/>
        </p:nvSpPr>
        <p:spPr>
          <a:xfrm>
            <a:off x="1117600" y="2540000"/>
            <a:ext cx="1326004" cy="369332"/>
          </a:xfrm>
          <a:prstGeom prst="rect">
            <a:avLst/>
          </a:prstGeom>
          <a:noFill/>
        </p:spPr>
        <p:txBody>
          <a:bodyPr wrap="none" rtlCol="0">
            <a:spAutoFit/>
          </a:bodyPr>
          <a:lstStyle/>
          <a:p>
            <a:r>
              <a:rPr lang="en-US" dirty="0" err="1" smtClean="0"/>
              <a:t>PiWiki</a:t>
            </a:r>
            <a:r>
              <a:rPr lang="en-US" dirty="0" smtClean="0"/>
              <a:t> - Log</a:t>
            </a:r>
            <a:endParaRPr lang="en-US" dirty="0"/>
          </a:p>
        </p:txBody>
      </p:sp>
      <p:sp>
        <p:nvSpPr>
          <p:cNvPr id="3" name="TextBox 2"/>
          <p:cNvSpPr txBox="1"/>
          <p:nvPr/>
        </p:nvSpPr>
        <p:spPr>
          <a:xfrm>
            <a:off x="1223319" y="3595816"/>
            <a:ext cx="3876702" cy="646331"/>
          </a:xfrm>
          <a:prstGeom prst="rect">
            <a:avLst/>
          </a:prstGeom>
          <a:noFill/>
        </p:spPr>
        <p:txBody>
          <a:bodyPr wrap="none" rtlCol="0">
            <a:spAutoFit/>
          </a:bodyPr>
          <a:lstStyle/>
          <a:p>
            <a:r>
              <a:rPr lang="en-US" dirty="0"/>
              <a:t>Visualization and Quantitative</a:t>
            </a:r>
            <a:r>
              <a:rPr lang="ko-KR" altLang="en-US" dirty="0"/>
              <a:t> </a:t>
            </a:r>
            <a:r>
              <a:rPr lang="en-US" dirty="0"/>
              <a:t>Analysis</a:t>
            </a:r>
            <a:r>
              <a:rPr lang="ko-KR" altLang="en-US" dirty="0"/>
              <a:t/>
            </a:r>
            <a:br>
              <a:rPr lang="ko-KR" altLang="en-US" dirty="0"/>
            </a:br>
            <a:r>
              <a:rPr lang="en-US" dirty="0"/>
              <a:t>for subject and academic careers.</a:t>
            </a:r>
          </a:p>
        </p:txBody>
      </p:sp>
      <p:sp>
        <p:nvSpPr>
          <p:cNvPr id="6" name="TextBox 5"/>
          <p:cNvSpPr txBox="1"/>
          <p:nvPr/>
        </p:nvSpPr>
        <p:spPr>
          <a:xfrm>
            <a:off x="1223319" y="4928631"/>
            <a:ext cx="4521687" cy="584775"/>
          </a:xfrm>
          <a:prstGeom prst="rect">
            <a:avLst/>
          </a:prstGeom>
          <a:noFill/>
        </p:spPr>
        <p:txBody>
          <a:bodyPr wrap="none" rtlCol="0">
            <a:spAutoFit/>
          </a:bodyPr>
          <a:lstStyle/>
          <a:p>
            <a:r>
              <a:rPr lang="en-US" sz="3200" dirty="0" smtClean="0"/>
              <a:t>Justification : Usefulness, </a:t>
            </a:r>
            <a:endParaRPr lang="en-US" sz="3200" dirty="0"/>
          </a:p>
        </p:txBody>
      </p:sp>
    </p:spTree>
    <p:extLst>
      <p:ext uri="{BB962C8B-B14F-4D97-AF65-F5344CB8AC3E}">
        <p14:creationId xmlns:p14="http://schemas.microsoft.com/office/powerpoint/2010/main" val="1454027835"/>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18649</TotalTime>
  <Words>2488</Words>
  <Application>Microsoft Macintosh PowerPoint</Application>
  <PresentationFormat>Widescreen</PresentationFormat>
  <Paragraphs>342</Paragraphs>
  <Slides>41</Slides>
  <Notes>27</Notes>
  <HiddenSlides>9</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Adobe Heiti Std R</vt:lpstr>
      <vt:lpstr>Calibri</vt:lpstr>
      <vt:lpstr>Corbel</vt:lpstr>
      <vt:lpstr>HY엽서L</vt:lpstr>
      <vt:lpstr>Arial</vt:lpstr>
      <vt:lpstr>Depth</vt:lpstr>
      <vt:lpstr>Data Visualization Methods for Scientific Careers</vt:lpstr>
      <vt:lpstr>What is Data Visualization</vt:lpstr>
      <vt:lpstr>Why Data Visualization Matters?</vt:lpstr>
      <vt:lpstr>Data Visualization vs. Infographics</vt:lpstr>
      <vt:lpstr>Exploration vs Explanation</vt:lpstr>
      <vt:lpstr>Education vs Persuasion</vt:lpstr>
      <vt:lpstr>Overview</vt:lpstr>
      <vt:lpstr>Introduction</vt:lpstr>
      <vt:lpstr>PowerPoint Presentation</vt:lpstr>
      <vt:lpstr>Introduction</vt:lpstr>
      <vt:lpstr>(Topic and )Purpose</vt:lpstr>
      <vt:lpstr>Visualization Research</vt:lpstr>
      <vt:lpstr>Data format and Data retrieval</vt:lpstr>
      <vt:lpstr>Goals of Research, Motivation</vt:lpstr>
      <vt:lpstr>Potential significance</vt:lpstr>
      <vt:lpstr>Related works</vt:lpstr>
      <vt:lpstr>Design and Methodology</vt:lpstr>
      <vt:lpstr>Design and Methodology</vt:lpstr>
      <vt:lpstr>Design and Methodology</vt:lpstr>
      <vt:lpstr>Design and Methodology</vt:lpstr>
      <vt:lpstr>Focus group feedbacks</vt:lpstr>
      <vt:lpstr>Design and Methodology</vt:lpstr>
      <vt:lpstr>Design and Methodology</vt:lpstr>
      <vt:lpstr>Design and Methodology</vt:lpstr>
      <vt:lpstr>Design and Methodology</vt:lpstr>
      <vt:lpstr>Design and Methodology</vt:lpstr>
      <vt:lpstr>PowerPoint Presentation</vt:lpstr>
      <vt:lpstr>Data collection methods</vt:lpstr>
      <vt:lpstr>Data collection methods</vt:lpstr>
      <vt:lpstr>Name Disambiguation</vt:lpstr>
      <vt:lpstr>Name Disambiguation</vt:lpstr>
      <vt:lpstr>System Architecture</vt:lpstr>
      <vt:lpstr>Entity Relationship (ER) Diagrams</vt:lpstr>
      <vt:lpstr>Usability Study</vt:lpstr>
      <vt:lpstr>Conclusion</vt:lpstr>
      <vt:lpstr>Future Work</vt:lpstr>
      <vt:lpstr>PhD Timeline</vt:lpstr>
      <vt:lpstr>References</vt:lpstr>
      <vt:lpstr>Acknowledgments</vt:lpstr>
      <vt:lpstr>Questions?</vt:lpstr>
      <vt:lpstr>Departmental Plot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Kyeongan Kwon</dc:creator>
  <cp:lastModifiedBy>Kyeongan Kwon</cp:lastModifiedBy>
  <cp:revision>222</cp:revision>
  <dcterms:created xsi:type="dcterms:W3CDTF">2015-09-15T19:51:47Z</dcterms:created>
  <dcterms:modified xsi:type="dcterms:W3CDTF">2016-02-18T05:51:21Z</dcterms:modified>
</cp:coreProperties>
</file>